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8"/>
  </p:notesMasterIdLst>
  <p:handoutMasterIdLst>
    <p:handoutMasterId r:id="rId39"/>
  </p:handoutMasterIdLst>
  <p:sldIdLst>
    <p:sldId id="256" r:id="rId5"/>
    <p:sldId id="257" r:id="rId6"/>
    <p:sldId id="273" r:id="rId7"/>
    <p:sldId id="338" r:id="rId8"/>
    <p:sldId id="339" r:id="rId9"/>
    <p:sldId id="340" r:id="rId10"/>
    <p:sldId id="272" r:id="rId11"/>
    <p:sldId id="335" r:id="rId12"/>
    <p:sldId id="337" r:id="rId13"/>
    <p:sldId id="341" r:id="rId14"/>
    <p:sldId id="282" r:id="rId15"/>
    <p:sldId id="343" r:id="rId16"/>
    <p:sldId id="336" r:id="rId17"/>
    <p:sldId id="332" r:id="rId18"/>
    <p:sldId id="342" r:id="rId19"/>
    <p:sldId id="259" r:id="rId20"/>
    <p:sldId id="315" r:id="rId21"/>
    <p:sldId id="263" r:id="rId22"/>
    <p:sldId id="324" r:id="rId23"/>
    <p:sldId id="325" r:id="rId24"/>
    <p:sldId id="326" r:id="rId25"/>
    <p:sldId id="319" r:id="rId26"/>
    <p:sldId id="320" r:id="rId27"/>
    <p:sldId id="323" r:id="rId28"/>
    <p:sldId id="321" r:id="rId29"/>
    <p:sldId id="302" r:id="rId30"/>
    <p:sldId id="301" r:id="rId31"/>
    <p:sldId id="328" r:id="rId32"/>
    <p:sldId id="303" r:id="rId33"/>
    <p:sldId id="329" r:id="rId34"/>
    <p:sldId id="310" r:id="rId35"/>
    <p:sldId id="317" r:id="rId36"/>
    <p:sldId id="307" r:id="rId37"/>
  </p:sldIdLst>
  <p:sldSz cx="13004800" cy="9753600"/>
  <p:notesSz cx="6858000" cy="9144000"/>
  <p:embeddedFontLst>
    <p:embeddedFont>
      <p:font typeface="Bebas Neue" panose="020B0606020202050201" pitchFamily="34" charset="0"/>
      <p:regular r:id="rId40"/>
    </p:embeddedFont>
    <p:embeddedFont>
      <p:font typeface="Helvetica Light" panose="020B0500000000000000"/>
      <p:regular r:id="rId41"/>
    </p:embeddedFont>
    <p:embeddedFont>
      <p:font typeface="Helvetica Neue" panose="02000A03050000020004"/>
      <p:bold r:id="rId42"/>
      <p:boldItalic r:id="rId43"/>
    </p:embeddedFont>
    <p:embeddedFont>
      <p:font typeface="Roboto" panose="02000000000000000000" pitchFamily="2" charset="0"/>
      <p:regular r:id="rId44"/>
      <p:bold r:id="rId45"/>
      <p:italic r:id="rId46"/>
      <p:boldItalic r:id="rId47"/>
    </p:embeddedFont>
    <p:embeddedFont>
      <p:font typeface="Ropa Sans" panose="020B0604020202020204" charset="0"/>
      <p:regular r:id="rId48"/>
      <p:italic r:id="rId49"/>
    </p:embeddedFont>
  </p:embeddedFontLst>
  <p:defaultTextStyle>
    <a:lvl1pPr algn="ctr" defTabSz="584200">
      <a:defRPr sz="3600">
        <a:latin typeface="Helvetica Light"/>
        <a:ea typeface="Helvetica Light"/>
        <a:cs typeface="Helvetica Light"/>
        <a:sym typeface="Helvetica Light"/>
      </a:defRPr>
    </a:lvl1pPr>
    <a:lvl2pPr indent="228600" algn="ctr" defTabSz="584200">
      <a:defRPr sz="3600">
        <a:latin typeface="Helvetica Light"/>
        <a:ea typeface="Helvetica Light"/>
        <a:cs typeface="Helvetica Light"/>
        <a:sym typeface="Helvetica Light"/>
      </a:defRPr>
    </a:lvl2pPr>
    <a:lvl3pPr indent="457200" algn="ctr" defTabSz="584200">
      <a:defRPr sz="3600">
        <a:latin typeface="Helvetica Light"/>
        <a:ea typeface="Helvetica Light"/>
        <a:cs typeface="Helvetica Light"/>
        <a:sym typeface="Helvetica Light"/>
      </a:defRPr>
    </a:lvl3pPr>
    <a:lvl4pPr indent="685800" algn="ctr" defTabSz="584200">
      <a:defRPr sz="3600">
        <a:latin typeface="Helvetica Light"/>
        <a:ea typeface="Helvetica Light"/>
        <a:cs typeface="Helvetica Light"/>
        <a:sym typeface="Helvetica Light"/>
      </a:defRPr>
    </a:lvl4pPr>
    <a:lvl5pPr indent="914400" algn="ctr" defTabSz="584200">
      <a:defRPr sz="3600">
        <a:latin typeface="Helvetica Light"/>
        <a:ea typeface="Helvetica Light"/>
        <a:cs typeface="Helvetica Light"/>
        <a:sym typeface="Helvetica Light"/>
      </a:defRPr>
    </a:lvl5pPr>
    <a:lvl6pPr indent="1143000" algn="ctr" defTabSz="584200">
      <a:defRPr sz="3600">
        <a:latin typeface="Helvetica Light"/>
        <a:ea typeface="Helvetica Light"/>
        <a:cs typeface="Helvetica Light"/>
        <a:sym typeface="Helvetica Light"/>
      </a:defRPr>
    </a:lvl6pPr>
    <a:lvl7pPr indent="1371600" algn="ctr" defTabSz="584200">
      <a:defRPr sz="3600">
        <a:latin typeface="Helvetica Light"/>
        <a:ea typeface="Helvetica Light"/>
        <a:cs typeface="Helvetica Light"/>
        <a:sym typeface="Helvetica Light"/>
      </a:defRPr>
    </a:lvl7pPr>
    <a:lvl8pPr indent="1600200" algn="ctr" defTabSz="584200">
      <a:defRPr sz="3600">
        <a:latin typeface="Helvetica Light"/>
        <a:ea typeface="Helvetica Light"/>
        <a:cs typeface="Helvetica Light"/>
        <a:sym typeface="Helvetica Light"/>
      </a:defRPr>
    </a:lvl8pPr>
    <a:lvl9pPr indent="1828800" algn="ctr" defTabSz="584200">
      <a:defRPr sz="3600">
        <a:latin typeface="Helvetica Light"/>
        <a:ea typeface="Helvetica Light"/>
        <a:cs typeface="Helvetica Light"/>
        <a:sym typeface="Helvetica Light"/>
      </a:defRPr>
    </a:lvl9pPr>
  </p:defaultTextStyle>
  <p:extLst>
    <p:ext uri="{521415D9-36F7-43E2-AB2F-B90AF26B5E84}">
      <p14:sectionLst xmlns:p14="http://schemas.microsoft.com/office/powerpoint/2010/main">
        <p14:section name="Default Section" id="{A59772D9-02AF-49F8-AC6A-975DEA2ED827}">
          <p14:sldIdLst>
            <p14:sldId id="256"/>
            <p14:sldId id="257"/>
            <p14:sldId id="273"/>
            <p14:sldId id="338"/>
            <p14:sldId id="339"/>
            <p14:sldId id="340"/>
            <p14:sldId id="272"/>
            <p14:sldId id="335"/>
            <p14:sldId id="337"/>
            <p14:sldId id="341"/>
            <p14:sldId id="282"/>
            <p14:sldId id="343"/>
            <p14:sldId id="336"/>
            <p14:sldId id="332"/>
            <p14:sldId id="342"/>
            <p14:sldId id="259"/>
            <p14:sldId id="315"/>
            <p14:sldId id="263"/>
            <p14:sldId id="324"/>
            <p14:sldId id="325"/>
            <p14:sldId id="326"/>
            <p14:sldId id="319"/>
            <p14:sldId id="320"/>
            <p14:sldId id="323"/>
            <p14:sldId id="321"/>
            <p14:sldId id="302"/>
            <p14:sldId id="301"/>
            <p14:sldId id="328"/>
            <p14:sldId id="303"/>
            <p14:sldId id="329"/>
            <p14:sldId id="310"/>
            <p14:sldId id="317"/>
            <p14:sldId id="30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F802A"/>
    <a:srgbClr val="333333"/>
    <a:srgbClr val="262626"/>
    <a:srgbClr val="2E3229"/>
    <a:srgbClr val="F2802A"/>
    <a:srgbClr val="2E3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F48531-7FE0-4599-98AB-9A0F2D1181BD}" v="183" dt="2023-03-21T16:20:25.74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1" autoAdjust="0"/>
    <p:restoredTop sz="94673" autoAdjust="0"/>
  </p:normalViewPr>
  <p:slideViewPr>
    <p:cSldViewPr snapToGrid="0">
      <p:cViewPr varScale="1">
        <p:scale>
          <a:sx n="74" d="100"/>
          <a:sy n="74" d="100"/>
        </p:scale>
        <p:origin x="5886" y="78"/>
      </p:cViewPr>
      <p:guideLst/>
    </p:cSldViewPr>
  </p:slideViewPr>
  <p:outlineViewPr>
    <p:cViewPr>
      <p:scale>
        <a:sx n="33" d="100"/>
        <a:sy n="33" d="100"/>
      </p:scale>
      <p:origin x="0" y="-1746"/>
    </p:cViewPr>
  </p:outlineViewPr>
  <p:notesTextViewPr>
    <p:cViewPr>
      <p:scale>
        <a:sx n="1" d="1"/>
        <a:sy n="1" d="1"/>
      </p:scale>
      <p:origin x="0" y="0"/>
    </p:cViewPr>
  </p:notesTextViewPr>
  <p:notesViewPr>
    <p:cSldViewPr snapToGrid="0">
      <p:cViewPr>
        <p:scale>
          <a:sx n="1" d="2"/>
          <a:sy n="1" d="2"/>
        </p:scale>
        <p:origin x="1039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2.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04F827-914B-4151-8CE7-DCF259FBD2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81B7D5-21B0-40C1-93C8-9287745235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CD707D-5569-4E0A-87B5-CAE66786D5A2}" type="datetimeFigureOut">
              <a:rPr lang="en-US" smtClean="0"/>
              <a:t>3/21/2023</a:t>
            </a:fld>
            <a:endParaRPr lang="en-US"/>
          </a:p>
        </p:txBody>
      </p:sp>
      <p:sp>
        <p:nvSpPr>
          <p:cNvPr id="4" name="Footer Placeholder 3">
            <a:extLst>
              <a:ext uri="{FF2B5EF4-FFF2-40B4-BE49-F238E27FC236}">
                <a16:creationId xmlns:a16="http://schemas.microsoft.com/office/drawing/2014/main" id="{01018F71-EC48-437C-ADA7-DE2356E3D2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899722-01BC-4EC9-8514-30010FC5D4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9C80B2-8FD4-49F8-8DB9-A73658FF4083}" type="slidenum">
              <a:rPr lang="en-US" smtClean="0"/>
              <a:t>‹#›</a:t>
            </a:fld>
            <a:endParaRPr lang="en-US"/>
          </a:p>
        </p:txBody>
      </p:sp>
    </p:spTree>
    <p:extLst>
      <p:ext uri="{BB962C8B-B14F-4D97-AF65-F5344CB8AC3E}">
        <p14:creationId xmlns:p14="http://schemas.microsoft.com/office/powerpoint/2010/main" val="333589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37224848"/>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atin typeface="+mn-lt"/>
                <a:ea typeface="+mn-ea"/>
                <a:cs typeface="+mn-cs"/>
                <a:sym typeface="Ropa Sans"/>
              </a:defRPr>
            </a:lvl1pPr>
            <a:lvl2pPr marL="0" indent="228600" algn="ctr">
              <a:spcBef>
                <a:spcPts val="0"/>
              </a:spcBef>
              <a:buSzTx/>
              <a:buNone/>
              <a:defRPr sz="3200">
                <a:latin typeface="+mn-lt"/>
                <a:ea typeface="+mn-ea"/>
                <a:cs typeface="+mn-cs"/>
                <a:sym typeface="Ropa Sans"/>
              </a:defRPr>
            </a:lvl2pPr>
            <a:lvl3pPr marL="0" indent="457200" algn="ctr">
              <a:spcBef>
                <a:spcPts val="0"/>
              </a:spcBef>
              <a:buSzTx/>
              <a:buNone/>
              <a:defRPr sz="3200">
                <a:latin typeface="+mn-lt"/>
                <a:ea typeface="+mn-ea"/>
                <a:cs typeface="+mn-cs"/>
                <a:sym typeface="Ropa Sans"/>
              </a:defRPr>
            </a:lvl3pPr>
            <a:lvl4pPr marL="0" indent="685800" algn="ctr">
              <a:spcBef>
                <a:spcPts val="0"/>
              </a:spcBef>
              <a:buSzTx/>
              <a:buNone/>
              <a:defRPr sz="3200">
                <a:latin typeface="+mn-lt"/>
                <a:ea typeface="+mn-ea"/>
                <a:cs typeface="+mn-cs"/>
                <a:sym typeface="Ropa Sans"/>
              </a:defRPr>
            </a:lvl4pPr>
            <a:lvl5pPr marL="0" indent="914400" algn="ctr">
              <a:spcBef>
                <a:spcPts val="0"/>
              </a:spcBef>
              <a:buSzTx/>
              <a:buNone/>
              <a:defRPr sz="3200">
                <a:latin typeface="+mn-lt"/>
                <a:ea typeface="+mn-ea"/>
                <a:cs typeface="+mn-cs"/>
                <a:sym typeface="Ropa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atin typeface="+mn-lt"/>
                <a:ea typeface="+mn-ea"/>
                <a:cs typeface="+mn-cs"/>
                <a:sym typeface="Ropa Sans"/>
              </a:defRPr>
            </a:lvl1pPr>
            <a:lvl2pPr marL="0" indent="228600" algn="ctr">
              <a:spcBef>
                <a:spcPts val="0"/>
              </a:spcBef>
              <a:buSzTx/>
              <a:buNone/>
              <a:defRPr sz="3200">
                <a:latin typeface="+mn-lt"/>
                <a:ea typeface="+mn-ea"/>
                <a:cs typeface="+mn-cs"/>
                <a:sym typeface="Ropa Sans"/>
              </a:defRPr>
            </a:lvl2pPr>
            <a:lvl3pPr marL="0" indent="457200" algn="ctr">
              <a:spcBef>
                <a:spcPts val="0"/>
              </a:spcBef>
              <a:buSzTx/>
              <a:buNone/>
              <a:defRPr sz="3200">
                <a:latin typeface="+mn-lt"/>
                <a:ea typeface="+mn-ea"/>
                <a:cs typeface="+mn-cs"/>
                <a:sym typeface="Ropa Sans"/>
              </a:defRPr>
            </a:lvl3pPr>
            <a:lvl4pPr marL="0" indent="685800" algn="ctr">
              <a:spcBef>
                <a:spcPts val="0"/>
              </a:spcBef>
              <a:buSzTx/>
              <a:buNone/>
              <a:defRPr sz="3200">
                <a:latin typeface="+mn-lt"/>
                <a:ea typeface="+mn-ea"/>
                <a:cs typeface="+mn-cs"/>
                <a:sym typeface="Ropa Sans"/>
              </a:defRPr>
            </a:lvl4pPr>
            <a:lvl5pPr marL="0" indent="914400" algn="ctr">
              <a:spcBef>
                <a:spcPts val="0"/>
              </a:spcBef>
              <a:buSzTx/>
              <a:buNone/>
              <a:defRPr sz="3200">
                <a:latin typeface="+mn-lt"/>
                <a:ea typeface="+mn-ea"/>
                <a:cs typeface="+mn-cs"/>
                <a:sym typeface="Ropa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4500" cap="all">
                <a:latin typeface="+mn-lt"/>
                <a:ea typeface="+mn-ea"/>
                <a:cs typeface="+mn-cs"/>
                <a:sym typeface="Ropa Sans"/>
              </a:defRPr>
            </a:lvl1pPr>
          </a:lstStyle>
          <a:p>
            <a:pPr lvl="0">
              <a:defRPr sz="1800" cap="none"/>
            </a:pPr>
            <a:r>
              <a:rPr sz="4500" cap="all"/>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atin typeface="+mn-lt"/>
                <a:ea typeface="+mn-ea"/>
                <a:cs typeface="+mn-cs"/>
                <a:sym typeface="Ropa Sans"/>
              </a:defRPr>
            </a:lvl1pPr>
            <a:lvl2pPr marL="0" indent="228600" algn="ctr">
              <a:spcBef>
                <a:spcPts val="0"/>
              </a:spcBef>
              <a:buSzTx/>
              <a:buNone/>
              <a:defRPr sz="3200">
                <a:latin typeface="+mn-lt"/>
                <a:ea typeface="+mn-ea"/>
                <a:cs typeface="+mn-cs"/>
                <a:sym typeface="Ropa Sans"/>
              </a:defRPr>
            </a:lvl2pPr>
            <a:lvl3pPr marL="0" indent="457200" algn="ctr">
              <a:spcBef>
                <a:spcPts val="0"/>
              </a:spcBef>
              <a:buSzTx/>
              <a:buNone/>
              <a:defRPr sz="3200">
                <a:latin typeface="+mn-lt"/>
                <a:ea typeface="+mn-ea"/>
                <a:cs typeface="+mn-cs"/>
                <a:sym typeface="Ropa Sans"/>
              </a:defRPr>
            </a:lvl3pPr>
            <a:lvl4pPr marL="0" indent="685800" algn="ctr">
              <a:spcBef>
                <a:spcPts val="0"/>
              </a:spcBef>
              <a:buSzTx/>
              <a:buNone/>
              <a:defRPr sz="3200">
                <a:latin typeface="+mn-lt"/>
                <a:ea typeface="+mn-ea"/>
                <a:cs typeface="+mn-cs"/>
                <a:sym typeface="Ropa Sans"/>
              </a:defRPr>
            </a:lvl4pPr>
            <a:lvl5pPr marL="0" indent="914400" algn="ctr">
              <a:spcBef>
                <a:spcPts val="0"/>
              </a:spcBef>
              <a:buSzTx/>
              <a:buNone/>
              <a:defRPr sz="3200">
                <a:latin typeface="+mn-lt"/>
                <a:ea typeface="+mn-ea"/>
                <a:cs typeface="+mn-cs"/>
                <a:sym typeface="Ropa Sans"/>
              </a:defRPr>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80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8000"/>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transition spd="med"/>
  <p:txStyles>
    <p:titleStyle>
      <a:lvl1pPr algn="ctr" defTabSz="584200">
        <a:defRPr sz="8000">
          <a:latin typeface="+mj-lt"/>
          <a:ea typeface="+mj-ea"/>
          <a:cs typeface="+mj-cs"/>
          <a:sym typeface="Bebas Neue"/>
        </a:defRPr>
      </a:lvl1pPr>
      <a:lvl2pPr indent="228600" algn="ctr" defTabSz="584200">
        <a:defRPr sz="8000">
          <a:latin typeface="+mj-lt"/>
          <a:ea typeface="+mj-ea"/>
          <a:cs typeface="+mj-cs"/>
          <a:sym typeface="Bebas Neue"/>
        </a:defRPr>
      </a:lvl2pPr>
      <a:lvl3pPr indent="457200" algn="ctr" defTabSz="584200">
        <a:defRPr sz="8000">
          <a:latin typeface="+mj-lt"/>
          <a:ea typeface="+mj-ea"/>
          <a:cs typeface="+mj-cs"/>
          <a:sym typeface="Bebas Neue"/>
        </a:defRPr>
      </a:lvl3pPr>
      <a:lvl4pPr indent="685800" algn="ctr" defTabSz="584200">
        <a:defRPr sz="8000">
          <a:latin typeface="+mj-lt"/>
          <a:ea typeface="+mj-ea"/>
          <a:cs typeface="+mj-cs"/>
          <a:sym typeface="Bebas Neue"/>
        </a:defRPr>
      </a:lvl4pPr>
      <a:lvl5pPr indent="914400" algn="ctr" defTabSz="584200">
        <a:defRPr sz="8000">
          <a:latin typeface="+mj-lt"/>
          <a:ea typeface="+mj-ea"/>
          <a:cs typeface="+mj-cs"/>
          <a:sym typeface="Bebas Neue"/>
        </a:defRPr>
      </a:lvl5pPr>
      <a:lvl6pPr indent="1143000" algn="ctr" defTabSz="584200">
        <a:defRPr sz="8000">
          <a:latin typeface="+mj-lt"/>
          <a:ea typeface="+mj-ea"/>
          <a:cs typeface="+mj-cs"/>
          <a:sym typeface="Bebas Neue"/>
        </a:defRPr>
      </a:lvl6pPr>
      <a:lvl7pPr indent="1371600" algn="ctr" defTabSz="584200">
        <a:defRPr sz="8000">
          <a:latin typeface="+mj-lt"/>
          <a:ea typeface="+mj-ea"/>
          <a:cs typeface="+mj-cs"/>
          <a:sym typeface="Bebas Neue"/>
        </a:defRPr>
      </a:lvl7pPr>
      <a:lvl8pPr indent="1600200" algn="ctr" defTabSz="584200">
        <a:defRPr sz="8000">
          <a:latin typeface="+mj-lt"/>
          <a:ea typeface="+mj-ea"/>
          <a:cs typeface="+mj-cs"/>
          <a:sym typeface="Bebas Neue"/>
        </a:defRPr>
      </a:lvl8pPr>
      <a:lvl9pPr indent="1828800" algn="ctr" defTabSz="584200">
        <a:defRPr sz="8000">
          <a:latin typeface="+mj-lt"/>
          <a:ea typeface="+mj-ea"/>
          <a:cs typeface="+mj-cs"/>
          <a:sym typeface="Bebas Neue"/>
        </a:defRPr>
      </a:lvl9pPr>
    </p:titleStyle>
    <p:bodyStyle>
      <a:lvl1pPr marL="444500" indent="-444500" defTabSz="584200">
        <a:spcBef>
          <a:spcPts val="4200"/>
        </a:spcBef>
        <a:buSzPct val="75000"/>
        <a:buChar char="•"/>
        <a:defRPr sz="3600">
          <a:latin typeface="Helvetica Light"/>
          <a:ea typeface="Helvetica Light"/>
          <a:cs typeface="Helvetica Light"/>
          <a:sym typeface="Helvetica Light"/>
        </a:defRPr>
      </a:lvl1pPr>
      <a:lvl2pPr marL="889000" indent="-444500" defTabSz="584200">
        <a:spcBef>
          <a:spcPts val="4200"/>
        </a:spcBef>
        <a:buSzPct val="75000"/>
        <a:buChar char="•"/>
        <a:defRPr sz="3600">
          <a:latin typeface="Helvetica Light"/>
          <a:ea typeface="Helvetica Light"/>
          <a:cs typeface="Helvetica Light"/>
          <a:sym typeface="Helvetica Light"/>
        </a:defRPr>
      </a:lvl2pPr>
      <a:lvl3pPr marL="1333500" indent="-444500" defTabSz="584200">
        <a:spcBef>
          <a:spcPts val="4200"/>
        </a:spcBef>
        <a:buSzPct val="75000"/>
        <a:buChar char="•"/>
        <a:defRPr sz="3600">
          <a:latin typeface="Helvetica Light"/>
          <a:ea typeface="Helvetica Light"/>
          <a:cs typeface="Helvetica Light"/>
          <a:sym typeface="Helvetica Light"/>
        </a:defRPr>
      </a:lvl3pPr>
      <a:lvl4pPr marL="1778000" indent="-444500" defTabSz="584200">
        <a:spcBef>
          <a:spcPts val="4200"/>
        </a:spcBef>
        <a:buSzPct val="75000"/>
        <a:buChar char="•"/>
        <a:defRPr sz="3600">
          <a:latin typeface="Helvetica Light"/>
          <a:ea typeface="Helvetica Light"/>
          <a:cs typeface="Helvetica Light"/>
          <a:sym typeface="Helvetica Light"/>
        </a:defRPr>
      </a:lvl4pPr>
      <a:lvl5pPr marL="2222500" indent="-444500" defTabSz="584200">
        <a:spcBef>
          <a:spcPts val="4200"/>
        </a:spcBef>
        <a:buSzPct val="75000"/>
        <a:buChar char="•"/>
        <a:defRPr sz="3600">
          <a:latin typeface="Helvetica Light"/>
          <a:ea typeface="Helvetica Light"/>
          <a:cs typeface="Helvetica Light"/>
          <a:sym typeface="Helvetica Light"/>
        </a:defRPr>
      </a:lvl5pPr>
      <a:lvl6pPr marL="2667000" indent="-444500" defTabSz="584200">
        <a:spcBef>
          <a:spcPts val="4200"/>
        </a:spcBef>
        <a:buSzPct val="75000"/>
        <a:buChar char="•"/>
        <a:defRPr sz="3600">
          <a:latin typeface="Helvetica Light"/>
          <a:ea typeface="Helvetica Light"/>
          <a:cs typeface="Helvetica Light"/>
          <a:sym typeface="Helvetica Light"/>
        </a:defRPr>
      </a:lvl6pPr>
      <a:lvl7pPr marL="3111500" indent="-444500" defTabSz="584200">
        <a:spcBef>
          <a:spcPts val="4200"/>
        </a:spcBef>
        <a:buSzPct val="75000"/>
        <a:buChar char="•"/>
        <a:defRPr sz="3600">
          <a:latin typeface="Helvetica Light"/>
          <a:ea typeface="Helvetica Light"/>
          <a:cs typeface="Helvetica Light"/>
          <a:sym typeface="Helvetica Light"/>
        </a:defRPr>
      </a:lvl7pPr>
      <a:lvl8pPr marL="3556000" indent="-444500" defTabSz="584200">
        <a:spcBef>
          <a:spcPts val="4200"/>
        </a:spcBef>
        <a:buSzPct val="75000"/>
        <a:buChar char="•"/>
        <a:defRPr sz="3600">
          <a:latin typeface="Helvetica Light"/>
          <a:ea typeface="Helvetica Light"/>
          <a:cs typeface="Helvetica Light"/>
          <a:sym typeface="Helvetica Light"/>
        </a:defRPr>
      </a:lvl8pPr>
      <a:lvl9pPr marL="4000500" indent="-444500" defTabSz="584200">
        <a:spcBef>
          <a:spcPts val="4200"/>
        </a:spcBef>
        <a:buSzPct val="75000"/>
        <a:buChar char="•"/>
        <a:defRPr sz="3600">
          <a:latin typeface="Helvetica Light"/>
          <a:ea typeface="Helvetica Light"/>
          <a:cs typeface="Helvetica Light"/>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png"/><Relationship Id="rId7"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microsoft.com/office/2007/relationships/hdphoto" Target="../media/hdphoto1.wdp"/><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7.png"/><Relationship Id="rId7"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4.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4.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hyperlink" Target="https://ambaproducts.com/showrooms" TargetMode="External"/><Relationship Id="rId13" Type="http://schemas.openxmlformats.org/officeDocument/2006/relationships/image" Target="../media/image88.png"/><Relationship Id="rId3" Type="http://schemas.openxmlformats.org/officeDocument/2006/relationships/hyperlink" Target="https://ambaproducts.com/order-status/" TargetMode="External"/><Relationship Id="rId7" Type="http://schemas.openxmlformats.org/officeDocument/2006/relationships/hyperlink" Target="mailto:returns@ambaproducts.com" TargetMode="External"/><Relationship Id="rId12" Type="http://schemas.openxmlformats.org/officeDocument/2006/relationships/hyperlink" Target="https://indd.adobe.com/view/9798794d-e279-4f36-9656-8531780e7dc6" TargetMode="External"/><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hyperlink" Target="mailto:orders@ambaproducts.com" TargetMode="External"/><Relationship Id="rId11" Type="http://schemas.openxmlformats.org/officeDocument/2006/relationships/hyperlink" Target="https://ambaproducts.com/stockcheck/" TargetMode="External"/><Relationship Id="rId5" Type="http://schemas.openxmlformats.org/officeDocument/2006/relationships/hyperlink" Target="mailto:customerservice@ambaproducts.com" TargetMode="External"/><Relationship Id="rId10" Type="http://schemas.openxmlformats.org/officeDocument/2006/relationships/hyperlink" Target="https://ambaproducts.com/CEU" TargetMode="External"/><Relationship Id="rId4" Type="http://schemas.openxmlformats.org/officeDocument/2006/relationships/image" Target="../media/image87.png"/><Relationship Id="rId9" Type="http://schemas.openxmlformats.org/officeDocument/2006/relationships/hyperlink" Target="https://ambaproducts.com/catalog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7199"/>
            <a:ext cx="13055600" cy="8703733"/>
          </a:xfrm>
          <a:prstGeom prst="rect">
            <a:avLst/>
          </a:prstGeom>
        </p:spPr>
      </p:pic>
      <p:sp>
        <p:nvSpPr>
          <p:cNvPr id="6" name="Rectangle 5"/>
          <p:cNvSpPr/>
          <p:nvPr/>
        </p:nvSpPr>
        <p:spPr>
          <a:xfrm>
            <a:off x="-1" y="5306008"/>
            <a:ext cx="7304568" cy="3854924"/>
          </a:xfrm>
          <a:prstGeom prst="rect">
            <a:avLst/>
          </a:prstGeom>
          <a:solidFill>
            <a:srgbClr val="2E322A">
              <a:alpha val="53000"/>
            </a:srgb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2" name="Shape 32"/>
          <p:cNvSpPr>
            <a:spLocks noGrp="1"/>
          </p:cNvSpPr>
          <p:nvPr>
            <p:ph type="title"/>
          </p:nvPr>
        </p:nvSpPr>
        <p:spPr>
          <a:xfrm>
            <a:off x="-237067" y="6354052"/>
            <a:ext cx="7713133" cy="1180968"/>
          </a:xfrm>
          <a:prstGeom prst="rect">
            <a:avLst/>
          </a:prstGeom>
        </p:spPr>
        <p:txBody>
          <a:bodyPr>
            <a:noAutofit/>
          </a:bodyPr>
          <a:lstStyle/>
          <a:p>
            <a:pPr lvl="0">
              <a:defRPr sz="1800"/>
            </a:pPr>
            <a:r>
              <a:rPr lang="en-US" sz="5400">
                <a:solidFill>
                  <a:schemeClr val="accent4"/>
                </a:solidFill>
              </a:rPr>
              <a:t>HEATED TOWEL RACKS  Product Knowledge Training</a:t>
            </a:r>
            <a:endParaRPr sz="5400">
              <a:solidFill>
                <a:schemeClr val="accent4"/>
              </a:solidFill>
            </a:endParaRPr>
          </a:p>
        </p:txBody>
      </p:sp>
      <p:sp>
        <p:nvSpPr>
          <p:cNvPr id="33" name="Shape 33"/>
          <p:cNvSpPr>
            <a:spLocks noGrp="1"/>
          </p:cNvSpPr>
          <p:nvPr>
            <p:ph type="body" idx="1"/>
          </p:nvPr>
        </p:nvSpPr>
        <p:spPr>
          <a:xfrm>
            <a:off x="-204284" y="7459028"/>
            <a:ext cx="7713133" cy="1130300"/>
          </a:xfrm>
          <a:prstGeom prst="rect">
            <a:avLst/>
          </a:prstGeom>
        </p:spPr>
        <p:txBody>
          <a:bodyPr>
            <a:normAutofit/>
          </a:bodyPr>
          <a:lstStyle/>
          <a:p>
            <a:pPr lvl="0">
              <a:defRPr sz="1800"/>
            </a:pPr>
            <a:r>
              <a:rPr lang="en-US" sz="2400">
                <a:solidFill>
                  <a:schemeClr val="bg1"/>
                </a:solidFill>
              </a:rPr>
              <a:t>TOWEL WARMERS | SPACE HEATERS | DRYING RACKS</a:t>
            </a:r>
            <a:endParaRPr sz="2400">
              <a:solidFill>
                <a:schemeClr val="bg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400" y="7916634"/>
            <a:ext cx="5664200" cy="118096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4D7D1-93C9-3F67-65F2-3A1D12E6CCE9}"/>
              </a:ext>
            </a:extLst>
          </p:cNvPr>
          <p:cNvSpPr>
            <a:spLocks noGrp="1"/>
          </p:cNvSpPr>
          <p:nvPr>
            <p:ph type="title"/>
          </p:nvPr>
        </p:nvSpPr>
        <p:spPr/>
        <p:txBody>
          <a:bodyPr/>
          <a:lstStyle/>
          <a:p>
            <a:r>
              <a:rPr lang="en-US"/>
              <a:t>Applications: Other</a:t>
            </a:r>
          </a:p>
        </p:txBody>
      </p:sp>
      <p:sp>
        <p:nvSpPr>
          <p:cNvPr id="3" name="Text Placeholder 2">
            <a:extLst>
              <a:ext uri="{FF2B5EF4-FFF2-40B4-BE49-F238E27FC236}">
                <a16:creationId xmlns:a16="http://schemas.microsoft.com/office/drawing/2014/main" id="{32BFB021-6216-C1D6-3FE2-9F5563C6C030}"/>
              </a:ext>
            </a:extLst>
          </p:cNvPr>
          <p:cNvSpPr>
            <a:spLocks noGrp="1"/>
          </p:cNvSpPr>
          <p:nvPr>
            <p:ph type="body" idx="1"/>
          </p:nvPr>
        </p:nvSpPr>
        <p:spPr/>
        <p:txBody>
          <a:bodyPr>
            <a:normAutofit fontScale="92500" lnSpcReduction="20000"/>
          </a:bodyPr>
          <a:lstStyle/>
          <a:p>
            <a:pPr marL="0" indent="0">
              <a:buNone/>
            </a:pPr>
            <a:r>
              <a:rPr lang="en-US" dirty="0">
                <a:latin typeface="Roboto" panose="02000000000000000000" pitchFamily="2" charset="0"/>
                <a:ea typeface="Roboto" panose="02000000000000000000" pitchFamily="2" charset="0"/>
              </a:rPr>
              <a:t>Some applications that are less common, but still offer plenty of benefits include:</a:t>
            </a:r>
          </a:p>
          <a:p>
            <a:r>
              <a:rPr lang="en-US" dirty="0">
                <a:latin typeface="Roboto" panose="02000000000000000000" pitchFamily="2" charset="0"/>
                <a:ea typeface="Roboto" panose="02000000000000000000" pitchFamily="2" charset="0"/>
              </a:rPr>
              <a:t>Pool house</a:t>
            </a:r>
          </a:p>
          <a:p>
            <a:r>
              <a:rPr lang="en-US" dirty="0">
                <a:latin typeface="Roboto" panose="02000000000000000000" pitchFamily="2" charset="0"/>
                <a:ea typeface="Roboto" panose="02000000000000000000" pitchFamily="2" charset="0"/>
              </a:rPr>
              <a:t>Basement</a:t>
            </a:r>
          </a:p>
          <a:p>
            <a:r>
              <a:rPr lang="en-US" dirty="0">
                <a:latin typeface="Roboto" panose="02000000000000000000" pitchFamily="2" charset="0"/>
                <a:ea typeface="Roboto" panose="02000000000000000000" pitchFamily="2" charset="0"/>
              </a:rPr>
              <a:t>Garage/workshop</a:t>
            </a:r>
          </a:p>
          <a:p>
            <a:r>
              <a:rPr lang="en-US" dirty="0">
                <a:latin typeface="Roboto" panose="02000000000000000000" pitchFamily="2" charset="0"/>
                <a:ea typeface="Roboto" panose="02000000000000000000" pitchFamily="2" charset="0"/>
              </a:rPr>
              <a:t>Nursery</a:t>
            </a:r>
          </a:p>
          <a:p>
            <a:r>
              <a:rPr lang="en-US" dirty="0">
                <a:latin typeface="Roboto" panose="02000000000000000000" pitchFamily="2" charset="0"/>
                <a:ea typeface="Roboto" panose="02000000000000000000" pitchFamily="2" charset="0"/>
              </a:rPr>
              <a:t>Boats/RVs</a:t>
            </a:r>
          </a:p>
          <a:p>
            <a:pPr marL="0" indent="0">
              <a:buNone/>
            </a:pPr>
            <a:r>
              <a:rPr lang="en-US" dirty="0">
                <a:latin typeface="Roboto" panose="02000000000000000000" pitchFamily="2" charset="0"/>
                <a:ea typeface="Roboto" panose="02000000000000000000" pitchFamily="2" charset="0"/>
              </a:rPr>
              <a:t>Commercial: Hotels, assisted living, spas/gyms, multi-family</a:t>
            </a:r>
            <a:br>
              <a:rPr lang="en-US" dirty="0">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62727AB5-D82C-BDB2-8636-6C0D9F2C23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78"/>
          <a:stretch/>
        </p:blipFill>
        <p:spPr>
          <a:xfrm>
            <a:off x="7552191" y="2603501"/>
            <a:ext cx="4500109" cy="5850028"/>
          </a:xfrm>
          <a:prstGeom prst="rect">
            <a:avLst/>
          </a:prstGeom>
        </p:spPr>
      </p:pic>
      <p:sp>
        <p:nvSpPr>
          <p:cNvPr id="5" name="Rectangle 4">
            <a:extLst>
              <a:ext uri="{FF2B5EF4-FFF2-40B4-BE49-F238E27FC236}">
                <a16:creationId xmlns:a16="http://schemas.microsoft.com/office/drawing/2014/main" id="{B61FA73B-AC84-6FB4-84C8-882AA1E93256}"/>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a:extLst>
              <a:ext uri="{FF2B5EF4-FFF2-40B4-BE49-F238E27FC236}">
                <a16:creationId xmlns:a16="http://schemas.microsoft.com/office/drawing/2014/main" id="{A4DFB1D3-9C65-BF86-672C-961C896B08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5765" y="8962425"/>
            <a:ext cx="3767505" cy="791175"/>
          </a:xfrm>
          <a:prstGeom prst="rect">
            <a:avLst/>
          </a:prstGeom>
        </p:spPr>
      </p:pic>
      <p:sp>
        <p:nvSpPr>
          <p:cNvPr id="7" name="TextBox 6">
            <a:extLst>
              <a:ext uri="{FF2B5EF4-FFF2-40B4-BE49-F238E27FC236}">
                <a16:creationId xmlns:a16="http://schemas.microsoft.com/office/drawing/2014/main" id="{312E52C1-EA89-E527-B150-CDE377DBA2C7}"/>
              </a:ext>
            </a:extLst>
          </p:cNvPr>
          <p:cNvSpPr txBox="1"/>
          <p:nvPr/>
        </p:nvSpPr>
        <p:spPr>
          <a:xfrm>
            <a:off x="7615909" y="8504969"/>
            <a:ext cx="3718970"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err="1">
                <a:ln>
                  <a:noFill/>
                </a:ln>
                <a:solidFill>
                  <a:srgbClr val="000000"/>
                </a:solidFill>
                <a:effectLst/>
                <a:uFillTx/>
                <a:latin typeface="Roboto" panose="02000000000000000000" pitchFamily="2" charset="0"/>
                <a:ea typeface="Roboto" panose="02000000000000000000" pitchFamily="2" charset="0"/>
                <a:sym typeface="Helvetica Light"/>
              </a:rPr>
              <a:t>Yotel</a:t>
            </a:r>
            <a:r>
              <a:rPr kumimoji="0" lang="en-US" sz="20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 Hotel – Radiant RWH-SP</a:t>
            </a:r>
          </a:p>
        </p:txBody>
      </p:sp>
    </p:spTree>
    <p:extLst>
      <p:ext uri="{BB962C8B-B14F-4D97-AF65-F5344CB8AC3E}">
        <p14:creationId xmlns:p14="http://schemas.microsoft.com/office/powerpoint/2010/main" val="277572543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xfrm>
            <a:off x="952500" y="177800"/>
            <a:ext cx="11099800" cy="1384300"/>
          </a:xfrm>
          <a:prstGeom prst="rect">
            <a:avLst/>
          </a:prstGeom>
        </p:spPr>
        <p:txBody>
          <a:bodyPr/>
          <a:lstStyle/>
          <a:p>
            <a:pPr lvl="0">
              <a:defRPr sz="1800"/>
            </a:pPr>
            <a:r>
              <a:rPr sz="8000">
                <a:solidFill>
                  <a:srgbClr val="F2802A"/>
                </a:solidFill>
              </a:rPr>
              <a:t>Heating Time</a:t>
            </a:r>
            <a:r>
              <a:rPr lang="en-US" sz="8000">
                <a:solidFill>
                  <a:srgbClr val="F2802A"/>
                </a:solidFill>
              </a:rPr>
              <a:t> &amp; Technology</a:t>
            </a:r>
            <a:endParaRPr sz="8000">
              <a:solidFill>
                <a:srgbClr val="F2802A"/>
              </a:solidFill>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
        <p:nvSpPr>
          <p:cNvPr id="3" name="TextBox 2">
            <a:extLst>
              <a:ext uri="{FF2B5EF4-FFF2-40B4-BE49-F238E27FC236}">
                <a16:creationId xmlns:a16="http://schemas.microsoft.com/office/drawing/2014/main" id="{F62B531D-8D7C-5472-41E9-A380B10018E6}"/>
              </a:ext>
            </a:extLst>
          </p:cNvPr>
          <p:cNvSpPr txBox="1"/>
          <p:nvPr/>
        </p:nvSpPr>
        <p:spPr>
          <a:xfrm>
            <a:off x="6502400" y="2515287"/>
            <a:ext cx="5872230" cy="56425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4495" indent="-404495" algn="l" defTabSz="531622">
              <a:spcBef>
                <a:spcPts val="1800"/>
              </a:spcBef>
              <a:defRPr sz="1800"/>
            </a:pPr>
            <a:r>
              <a:rPr lang="en-US" sz="2400" b="1" dirty="0">
                <a:latin typeface="Roboto" panose="02000000000000000000" pitchFamily="2" charset="0"/>
                <a:ea typeface="Roboto" panose="02000000000000000000" pitchFamily="2" charset="0"/>
              </a:rPr>
              <a:t>Liquid Filled (LF) technology </a:t>
            </a:r>
            <a:r>
              <a:rPr lang="en-US" sz="2400" dirty="0">
                <a:latin typeface="Roboto" panose="02000000000000000000" pitchFamily="2" charset="0"/>
                <a:ea typeface="Roboto" panose="02000000000000000000" pitchFamily="2" charset="0"/>
              </a:rPr>
              <a:t>- Units are filled with a glycol-water solution. A heating element heats the liquid which heats the bars. </a:t>
            </a:r>
          </a:p>
          <a:p>
            <a:pPr marL="404495" indent="-404495" algn="l" defTabSz="531622">
              <a:spcBef>
                <a:spcPts val="1800"/>
              </a:spcBef>
              <a:buFont typeface="Arial" panose="020B0604020202020204" pitchFamily="34" charset="0"/>
              <a:buChar char="•"/>
              <a:defRPr sz="1800"/>
            </a:pPr>
            <a:r>
              <a:rPr lang="en-US" sz="2400" dirty="0">
                <a:latin typeface="Roboto" panose="02000000000000000000" pitchFamily="2" charset="0"/>
                <a:ea typeface="Roboto" panose="02000000000000000000" pitchFamily="2" charset="0"/>
              </a:rPr>
              <a:t>Pros: Heating element can be replaced if it fails; entire unit </a:t>
            </a:r>
            <a:r>
              <a:rPr lang="en-US" sz="2400" i="1" dirty="0">
                <a:latin typeface="Roboto" panose="02000000000000000000" pitchFamily="2" charset="0"/>
                <a:ea typeface="Roboto" panose="02000000000000000000" pitchFamily="2" charset="0"/>
              </a:rPr>
              <a:t>does not </a:t>
            </a:r>
            <a:r>
              <a:rPr lang="en-US" sz="2400" dirty="0">
                <a:latin typeface="Roboto" panose="02000000000000000000" pitchFamily="2" charset="0"/>
                <a:ea typeface="Roboto" panose="02000000000000000000" pitchFamily="2" charset="0"/>
              </a:rPr>
              <a:t>need to be replaced</a:t>
            </a:r>
          </a:p>
          <a:p>
            <a:pPr marL="404495" indent="-404495" algn="l" defTabSz="531622">
              <a:spcBef>
                <a:spcPts val="1800"/>
              </a:spcBef>
              <a:buFont typeface="Arial" panose="020B0604020202020204" pitchFamily="34" charset="0"/>
              <a:buChar char="•"/>
              <a:defRPr sz="1800"/>
            </a:pPr>
            <a:r>
              <a:rPr lang="en-US" sz="2400" dirty="0">
                <a:latin typeface="Roboto" panose="02000000000000000000" pitchFamily="2" charset="0"/>
                <a:ea typeface="Roboto" panose="02000000000000000000" pitchFamily="2" charset="0"/>
              </a:rPr>
              <a:t>Cons: Longer heat up times – range from 15 to 45min depending on the size of the unit</a:t>
            </a:r>
          </a:p>
          <a:p>
            <a:pPr algn="l" defTabSz="531622">
              <a:spcBef>
                <a:spcPts val="1800"/>
              </a:spcBef>
              <a:defRPr sz="1800"/>
            </a:pPr>
            <a:r>
              <a:rPr lang="en-US" sz="2400" b="1" dirty="0">
                <a:latin typeface="Roboto" panose="02000000000000000000" pitchFamily="2" charset="0"/>
                <a:ea typeface="Roboto" panose="02000000000000000000" pitchFamily="2" charset="0"/>
              </a:rPr>
              <a:t>Collections:</a:t>
            </a:r>
            <a:r>
              <a:rPr lang="en-US" sz="2400" dirty="0">
                <a:latin typeface="Roboto" panose="02000000000000000000" pitchFamily="2" charset="0"/>
                <a:ea typeface="Roboto" panose="02000000000000000000" pitchFamily="2" charset="0"/>
              </a:rPr>
              <a:t> </a:t>
            </a:r>
            <a:r>
              <a:rPr lang="en-US" sz="2400" i="1" dirty="0">
                <a:latin typeface="Roboto" panose="02000000000000000000" pitchFamily="2" charset="0"/>
                <a:ea typeface="Roboto" panose="02000000000000000000" pitchFamily="2" charset="0"/>
              </a:rPr>
              <a:t>Jeeves &amp; Traditional</a:t>
            </a:r>
          </a:p>
          <a:p>
            <a:pPr marL="0" marR="0" indent="0" algn="ctr" defTabSz="584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4" name="TextBox 3">
            <a:extLst>
              <a:ext uri="{FF2B5EF4-FFF2-40B4-BE49-F238E27FC236}">
                <a16:creationId xmlns:a16="http://schemas.microsoft.com/office/drawing/2014/main" id="{45A96681-23AC-5196-E238-36872DB1B1CE}"/>
              </a:ext>
            </a:extLst>
          </p:cNvPr>
          <p:cNvSpPr txBox="1"/>
          <p:nvPr/>
        </p:nvSpPr>
        <p:spPr>
          <a:xfrm>
            <a:off x="450761" y="2695819"/>
            <a:ext cx="5715357" cy="54579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31622">
              <a:spcBef>
                <a:spcPts val="1800"/>
              </a:spcBef>
              <a:defRPr sz="1800"/>
            </a:pPr>
            <a:r>
              <a:rPr lang="en-US" sz="2400" b="1" dirty="0">
                <a:latin typeface="Roboto" panose="02000000000000000000" pitchFamily="2" charset="0"/>
                <a:ea typeface="Roboto" panose="02000000000000000000" pitchFamily="2" charset="0"/>
              </a:rPr>
              <a:t>Dry Element (DE) Technology </a:t>
            </a:r>
            <a:r>
              <a:rPr lang="en-US" sz="2400" dirty="0">
                <a:latin typeface="Roboto" panose="02000000000000000000" pitchFamily="2" charset="0"/>
                <a:ea typeface="Roboto" panose="02000000000000000000" pitchFamily="2" charset="0"/>
              </a:rPr>
              <a:t>- units have a wire cable that run through all </a:t>
            </a:r>
            <a:r>
              <a:rPr lang="en-US" sz="2400" i="1" dirty="0">
                <a:latin typeface="Roboto" panose="02000000000000000000" pitchFamily="2" charset="0"/>
                <a:ea typeface="Roboto" panose="02000000000000000000" pitchFamily="2" charset="0"/>
              </a:rPr>
              <a:t>vertical</a:t>
            </a:r>
            <a:r>
              <a:rPr lang="en-US" sz="2400" dirty="0">
                <a:latin typeface="Roboto" panose="02000000000000000000" pitchFamily="2" charset="0"/>
                <a:ea typeface="Roboto" panose="02000000000000000000" pitchFamily="2" charset="0"/>
              </a:rPr>
              <a:t> &amp; </a:t>
            </a:r>
            <a:r>
              <a:rPr lang="en-US" sz="2400" i="1" dirty="0">
                <a:latin typeface="Roboto" panose="02000000000000000000" pitchFamily="2" charset="0"/>
                <a:ea typeface="Roboto" panose="02000000000000000000" pitchFamily="2" charset="0"/>
              </a:rPr>
              <a:t>horizontal</a:t>
            </a:r>
            <a:r>
              <a:rPr lang="en-US" sz="2400" dirty="0">
                <a:latin typeface="Roboto" panose="02000000000000000000" pitchFamily="2" charset="0"/>
                <a:ea typeface="Roboto" panose="02000000000000000000" pitchFamily="2" charset="0"/>
              </a:rPr>
              <a:t> bars (Many competitors only heat the horizontal bars).</a:t>
            </a:r>
          </a:p>
          <a:p>
            <a:pPr marL="342900" indent="-342900" algn="l" defTabSz="531622">
              <a:spcBef>
                <a:spcPts val="1800"/>
              </a:spcBef>
              <a:buFont typeface="Arial" panose="020B0604020202020204" pitchFamily="34" charset="0"/>
              <a:buChar char="•"/>
              <a:defRPr sz="1800"/>
            </a:pPr>
            <a:r>
              <a:rPr lang="en-US" sz="2400" dirty="0">
                <a:latin typeface="Roboto" panose="02000000000000000000" pitchFamily="2" charset="0"/>
                <a:ea typeface="Roboto" panose="02000000000000000000" pitchFamily="2" charset="0"/>
              </a:rPr>
              <a:t>Pros: Fast heat up time – only 10 to 15min with heat starting in as little as 5min</a:t>
            </a:r>
          </a:p>
          <a:p>
            <a:pPr marL="342900" indent="-342900" algn="l" defTabSz="531622">
              <a:spcBef>
                <a:spcPts val="1800"/>
              </a:spcBef>
              <a:buFont typeface="Arial" panose="020B0604020202020204" pitchFamily="34" charset="0"/>
              <a:buChar char="•"/>
              <a:defRPr sz="1800"/>
            </a:pPr>
            <a:r>
              <a:rPr lang="en-US" sz="2400" dirty="0">
                <a:latin typeface="Roboto" panose="02000000000000000000" pitchFamily="2" charset="0"/>
                <a:ea typeface="Roboto" panose="02000000000000000000" pitchFamily="2" charset="0"/>
              </a:rPr>
              <a:t>Cons: Heating cables cannot be repaired – entire unit must be replaced</a:t>
            </a:r>
          </a:p>
          <a:p>
            <a:pPr algn="l" defTabSz="531622">
              <a:spcBef>
                <a:spcPts val="1800"/>
              </a:spcBef>
              <a:defRPr sz="1800"/>
            </a:pPr>
            <a:r>
              <a:rPr lang="en-US" sz="2400" b="1" dirty="0">
                <a:latin typeface="Roboto" panose="02000000000000000000" pitchFamily="2" charset="0"/>
                <a:ea typeface="Roboto" panose="02000000000000000000" pitchFamily="2" charset="0"/>
              </a:rPr>
              <a:t>Collections:</a:t>
            </a:r>
            <a:r>
              <a:rPr lang="en-US" sz="2400" dirty="0">
                <a:latin typeface="Roboto" panose="02000000000000000000" pitchFamily="2" charset="0"/>
                <a:ea typeface="Roboto" panose="02000000000000000000" pitchFamily="2" charset="0"/>
              </a:rPr>
              <a:t> </a:t>
            </a:r>
            <a:r>
              <a:rPr lang="en-US" sz="2400" i="1" dirty="0" err="1">
                <a:latin typeface="Roboto" panose="02000000000000000000" pitchFamily="2" charset="0"/>
                <a:ea typeface="Roboto" panose="02000000000000000000" pitchFamily="2" charset="0"/>
              </a:rPr>
              <a:t>Sirio</a:t>
            </a:r>
            <a:r>
              <a:rPr lang="en-US" sz="2400" i="1" dirty="0">
                <a:latin typeface="Roboto" panose="02000000000000000000" pitchFamily="2" charset="0"/>
                <a:ea typeface="Roboto" panose="02000000000000000000" pitchFamily="2" charset="0"/>
              </a:rPr>
              <a:t>, Quadro, </a:t>
            </a:r>
            <a:r>
              <a:rPr lang="en-US" sz="2400" i="1" dirty="0" err="1">
                <a:latin typeface="Roboto" panose="02000000000000000000" pitchFamily="2" charset="0"/>
                <a:ea typeface="Roboto" panose="02000000000000000000" pitchFamily="2" charset="0"/>
              </a:rPr>
              <a:t>Antus</a:t>
            </a:r>
            <a:r>
              <a:rPr lang="en-US" sz="2400" i="1" dirty="0">
                <a:latin typeface="Roboto" panose="02000000000000000000" pitchFamily="2" charset="0"/>
                <a:ea typeface="Roboto" panose="02000000000000000000" pitchFamily="2" charset="0"/>
              </a:rPr>
              <a:t>, Vega, Radiant, Solo &amp; Swivel</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7F2F-C5E1-0C61-4BE8-7CBE6BE290A2}"/>
              </a:ext>
            </a:extLst>
          </p:cNvPr>
          <p:cNvSpPr>
            <a:spLocks noGrp="1"/>
          </p:cNvSpPr>
          <p:nvPr>
            <p:ph type="title"/>
          </p:nvPr>
        </p:nvSpPr>
        <p:spPr/>
        <p:txBody>
          <a:bodyPr/>
          <a:lstStyle/>
          <a:p>
            <a:r>
              <a:rPr lang="en-US" dirty="0"/>
              <a:t>Why sell Amba?</a:t>
            </a:r>
          </a:p>
        </p:txBody>
      </p:sp>
      <p:sp>
        <p:nvSpPr>
          <p:cNvPr id="3" name="Text Placeholder 2">
            <a:extLst>
              <a:ext uri="{FF2B5EF4-FFF2-40B4-BE49-F238E27FC236}">
                <a16:creationId xmlns:a16="http://schemas.microsoft.com/office/drawing/2014/main" id="{B4C0125A-1F99-29FB-639B-E99A9974BAAF}"/>
              </a:ext>
            </a:extLst>
          </p:cNvPr>
          <p:cNvSpPr>
            <a:spLocks noGrp="1"/>
          </p:cNvSpPr>
          <p:nvPr>
            <p:ph type="body" idx="1"/>
          </p:nvPr>
        </p:nvSpPr>
        <p:spPr/>
        <p:txBody>
          <a:bodyPr>
            <a:normAutofit fontScale="92500" lnSpcReduction="10000"/>
          </a:bodyPr>
          <a:lstStyle/>
          <a:p>
            <a:pPr marL="0" indent="0">
              <a:spcBef>
                <a:spcPts val="1200"/>
              </a:spcBef>
              <a:buNone/>
            </a:pPr>
            <a:r>
              <a:rPr lang="en-US" dirty="0">
                <a:latin typeface="Roboto" panose="02000000000000000000" pitchFamily="2" charset="0"/>
                <a:ea typeface="Roboto" panose="02000000000000000000" pitchFamily="2" charset="0"/>
              </a:rPr>
              <a:t>Choose from 9 different collections</a:t>
            </a:r>
          </a:p>
          <a:p>
            <a:pPr lvl="1">
              <a:spcBef>
                <a:spcPts val="1200"/>
              </a:spcBef>
            </a:pPr>
            <a:r>
              <a:rPr lang="en-US" dirty="0">
                <a:latin typeface="Roboto" panose="02000000000000000000" pitchFamily="2" charset="0"/>
                <a:ea typeface="Roboto" panose="02000000000000000000" pitchFamily="2" charset="0"/>
              </a:rPr>
              <a:t>Good: Radiant, Solo, Swivel</a:t>
            </a:r>
          </a:p>
          <a:p>
            <a:pPr lvl="1">
              <a:spcBef>
                <a:spcPts val="1200"/>
              </a:spcBef>
            </a:pPr>
            <a:r>
              <a:rPr lang="en-US" dirty="0">
                <a:latin typeface="Roboto" panose="02000000000000000000" pitchFamily="2" charset="0"/>
                <a:ea typeface="Roboto" panose="02000000000000000000" pitchFamily="2" charset="0"/>
              </a:rPr>
              <a:t>Better: Jeeves, Traditional</a:t>
            </a:r>
          </a:p>
          <a:p>
            <a:pPr lvl="1">
              <a:spcBef>
                <a:spcPts val="1200"/>
              </a:spcBef>
            </a:pPr>
            <a:r>
              <a:rPr lang="en-US" dirty="0">
                <a:latin typeface="Roboto" panose="02000000000000000000" pitchFamily="2" charset="0"/>
                <a:ea typeface="Roboto" panose="02000000000000000000" pitchFamily="2" charset="0"/>
              </a:rPr>
              <a:t>Best: Antus, Quadro, Sirio, Vega</a:t>
            </a:r>
          </a:p>
          <a:p>
            <a:pPr marL="0" indent="0">
              <a:spcBef>
                <a:spcPts val="1200"/>
              </a:spcBef>
              <a:buNone/>
            </a:pPr>
            <a:r>
              <a:rPr lang="en-US" dirty="0">
                <a:latin typeface="Roboto" panose="02000000000000000000" pitchFamily="2" charset="0"/>
                <a:ea typeface="Roboto" panose="02000000000000000000" pitchFamily="2" charset="0"/>
              </a:rPr>
              <a:t>Choose from 10 stocked finishes</a:t>
            </a:r>
          </a:p>
          <a:p>
            <a:pPr lvl="1">
              <a:spcBef>
                <a:spcPts val="1200"/>
              </a:spcBef>
            </a:pPr>
            <a:r>
              <a:rPr lang="en-US" dirty="0">
                <a:latin typeface="Roboto" panose="02000000000000000000" pitchFamily="2" charset="0"/>
                <a:ea typeface="Roboto" panose="02000000000000000000" pitchFamily="2" charset="0"/>
              </a:rPr>
              <a:t>Polished SS, Brushed SS, Polished Nickel, Brushed Nickel, Matte Black, Satin Brass, Brushed Bronze, Polished Gold, ORB, White</a:t>
            </a:r>
          </a:p>
          <a:p>
            <a:pPr marL="0" indent="0">
              <a:spcBef>
                <a:spcPts val="1200"/>
              </a:spcBef>
              <a:buNone/>
            </a:pPr>
            <a:r>
              <a:rPr lang="en-US" dirty="0">
                <a:latin typeface="Roboto" panose="02000000000000000000" pitchFamily="2" charset="0"/>
                <a:ea typeface="Roboto" panose="02000000000000000000" pitchFamily="2" charset="0"/>
              </a:rPr>
              <a:t>Over 175+ stocked SKUs with &lt;1week lead time </a:t>
            </a:r>
          </a:p>
          <a:p>
            <a:pPr marL="0" indent="0">
              <a:spcBef>
                <a:spcPts val="1200"/>
              </a:spcBef>
              <a:buNone/>
            </a:pPr>
            <a:r>
              <a:rPr lang="en-US" dirty="0">
                <a:latin typeface="Roboto" panose="02000000000000000000" pitchFamily="2" charset="0"/>
                <a:ea typeface="Roboto" panose="02000000000000000000" pitchFamily="2" charset="0"/>
              </a:rPr>
              <a:t>We offer custom sizes &amp; finishes – can color match other MFGs unique finishes.</a:t>
            </a:r>
          </a:p>
          <a:p>
            <a:pPr marL="0" indent="0">
              <a:spcBef>
                <a:spcPts val="1200"/>
              </a:spcBef>
              <a:buNone/>
            </a:pPr>
            <a:endParaRPr lang="en-US" dirty="0">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8E45CD75-0F50-3DCD-1018-F4FAA891E0DF}"/>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199A7FE2-A50F-49EF-FE17-44547D612D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4754" y="9009701"/>
            <a:ext cx="3500046" cy="735009"/>
          </a:xfrm>
          <a:prstGeom prst="rect">
            <a:avLst/>
          </a:prstGeom>
        </p:spPr>
      </p:pic>
    </p:spTree>
    <p:extLst>
      <p:ext uri="{BB962C8B-B14F-4D97-AF65-F5344CB8AC3E}">
        <p14:creationId xmlns:p14="http://schemas.microsoft.com/office/powerpoint/2010/main" val="4410920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9" name="Rectangle 124">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897332" y="767399"/>
            <a:ext cx="6380030" cy="2395930"/>
          </a:xfrm>
          <a:prstGeom prst="rect">
            <a:avLst/>
          </a:prstGeom>
        </p:spPr>
        <p:txBody>
          <a:bodyPr vert="horz" lIns="91440" tIns="45720" rIns="91440" bIns="45720" rtlCol="0" anchor="ctr">
            <a:normAutofit/>
          </a:bodyPr>
          <a:lstStyle/>
          <a:p>
            <a:pPr lvl="0" algn="l" defTabSz="914400" rtl="0">
              <a:lnSpc>
                <a:spcPct val="90000"/>
              </a:lnSpc>
              <a:spcBef>
                <a:spcPct val="0"/>
              </a:spcBef>
              <a:defRPr sz="1800"/>
            </a:pPr>
            <a:r>
              <a:rPr lang="en-US" sz="5000" kern="1200">
                <a:solidFill>
                  <a:schemeClr val="tx1"/>
                </a:solidFill>
              </a:rPr>
              <a:t>Custom sizes &amp; finishes</a:t>
            </a:r>
          </a:p>
        </p:txBody>
      </p:sp>
      <p:sp>
        <p:nvSpPr>
          <p:cNvPr id="120" name="Shape 120"/>
          <p:cNvSpPr>
            <a:spLocks noGrp="1"/>
          </p:cNvSpPr>
          <p:nvPr>
            <p:ph type="body" idx="1"/>
          </p:nvPr>
        </p:nvSpPr>
        <p:spPr>
          <a:xfrm>
            <a:off x="700284" y="2857857"/>
            <a:ext cx="6380029" cy="5817867"/>
          </a:xfrm>
          <a:prstGeom prst="rect">
            <a:avLst/>
          </a:prstGeom>
        </p:spPr>
        <p:txBody>
          <a:bodyPr vert="horz" lIns="91440" tIns="45720" rIns="91440" bIns="45720" rtlCol="0">
            <a:normAutofit/>
          </a:bodyPr>
          <a:lstStyle/>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Only available for Italian Collections:</a:t>
            </a:r>
          </a:p>
          <a:p>
            <a:pPr lvl="1" indent="-228600" algn="l" defTabSz="914400" rtl="0">
              <a:lnSpc>
                <a:spcPct val="90000"/>
              </a:lnSpc>
              <a:spcBef>
                <a:spcPts val="1800"/>
              </a:spcBef>
              <a:buFont typeface="Arial" panose="020B0604020202020204" pitchFamily="34" charset="0"/>
              <a:buChar char="•"/>
            </a:pPr>
            <a:r>
              <a:rPr lang="en-US" sz="2500" kern="1200" dirty="0" err="1">
                <a:solidFill>
                  <a:schemeClr val="tx1"/>
                </a:solidFill>
                <a:latin typeface="Roboto" panose="02000000000000000000" pitchFamily="2" charset="0"/>
                <a:ea typeface="Roboto" panose="02000000000000000000" pitchFamily="2" charset="0"/>
                <a:cs typeface="+mn-cs"/>
              </a:rPr>
              <a:t>Sirio</a:t>
            </a:r>
            <a:r>
              <a:rPr lang="en-US" sz="2500" kern="1200" dirty="0">
                <a:solidFill>
                  <a:schemeClr val="tx1"/>
                </a:solidFill>
                <a:latin typeface="Roboto" panose="02000000000000000000" pitchFamily="2" charset="0"/>
                <a:ea typeface="Roboto" panose="02000000000000000000" pitchFamily="2" charset="0"/>
                <a:cs typeface="+mn-cs"/>
              </a:rPr>
              <a:t>, Quadro, Vega &amp; </a:t>
            </a:r>
            <a:r>
              <a:rPr lang="en-US" sz="2500" kern="1200" dirty="0" err="1">
                <a:solidFill>
                  <a:schemeClr val="tx1"/>
                </a:solidFill>
                <a:latin typeface="Roboto" panose="02000000000000000000" pitchFamily="2" charset="0"/>
                <a:ea typeface="Roboto" panose="02000000000000000000" pitchFamily="2" charset="0"/>
                <a:cs typeface="+mn-cs"/>
              </a:rPr>
              <a:t>Antus</a:t>
            </a:r>
            <a:endParaRPr lang="en-US" sz="2500" kern="1200" dirty="0">
              <a:solidFill>
                <a:schemeClr val="tx1"/>
              </a:solidFill>
              <a:latin typeface="Roboto" panose="02000000000000000000" pitchFamily="2" charset="0"/>
              <a:ea typeface="Roboto" panose="02000000000000000000" pitchFamily="2" charset="0"/>
              <a:cs typeface="+mn-cs"/>
            </a:endParaRP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RAL Color Codes – match your towel warmer to your faucet or tub surround</a:t>
            </a:r>
            <a:endParaRPr lang="en-US" sz="2500" b="1" i="1" kern="1200" dirty="0">
              <a:solidFill>
                <a:schemeClr val="tx1"/>
              </a:solidFill>
              <a:latin typeface="Roboto" panose="02000000000000000000" pitchFamily="2" charset="0"/>
              <a:ea typeface="Roboto" panose="02000000000000000000" pitchFamily="2" charset="0"/>
              <a:cs typeface="+mn-cs"/>
            </a:endParaRP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Custom Finishes – match almost any finish from MFGs to keep a consistent look</a:t>
            </a: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Lead time is 10-16 weeks</a:t>
            </a: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Factory may require sample chip to analyze and match your finish</a:t>
            </a:r>
          </a:p>
          <a:p>
            <a:pPr indent="-228600" algn="l" defTabSz="914400" rtl="0">
              <a:lnSpc>
                <a:spcPct val="90000"/>
              </a:lnSpc>
              <a:spcBef>
                <a:spcPts val="600"/>
              </a:spcBef>
              <a:buFont typeface="Arial" panose="020B0604020202020204" pitchFamily="34" charset="0"/>
              <a:buChar char="•"/>
            </a:pPr>
            <a:endParaRPr lang="en-US" sz="2500" kern="1200" dirty="0">
              <a:solidFill>
                <a:schemeClr val="tx1"/>
              </a:solidFill>
              <a:latin typeface="Roboto" panose="02000000000000000000" pitchFamily="2" charset="0"/>
              <a:ea typeface="Roboto" panose="02000000000000000000" pitchFamily="2" charset="0"/>
              <a:cs typeface="+mn-cs"/>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 name="Picture 2">
            <a:extLst>
              <a:ext uri="{FF2B5EF4-FFF2-40B4-BE49-F238E27FC236}">
                <a16:creationId xmlns:a16="http://schemas.microsoft.com/office/drawing/2014/main" id="{AA0EF46B-F614-5246-16BD-12F412AEBDD1}"/>
              </a:ext>
            </a:extLst>
          </p:cNvPr>
          <p:cNvPicPr>
            <a:picLocks noChangeAspect="1"/>
          </p:cNvPicPr>
          <p:nvPr/>
        </p:nvPicPr>
        <p:blipFill>
          <a:blip r:embed="rId2"/>
          <a:stretch>
            <a:fillRect/>
          </a:stretch>
        </p:blipFill>
        <p:spPr>
          <a:xfrm>
            <a:off x="7110828" y="767399"/>
            <a:ext cx="5468800" cy="7908325"/>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4754" y="9009701"/>
            <a:ext cx="3500046" cy="735009"/>
          </a:xfrm>
          <a:prstGeom prst="rect">
            <a:avLst/>
          </a:prstGeom>
        </p:spPr>
      </p:pic>
    </p:spTree>
    <p:extLst>
      <p:ext uri="{BB962C8B-B14F-4D97-AF65-F5344CB8AC3E}">
        <p14:creationId xmlns:p14="http://schemas.microsoft.com/office/powerpoint/2010/main" val="238792975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p:cNvSpPr>
          <p:nvPr>
            <p:ph type="title"/>
          </p:nvPr>
        </p:nvSpPr>
        <p:spPr>
          <a:xfrm>
            <a:off x="952500" y="177800"/>
            <a:ext cx="11099800" cy="1384300"/>
          </a:xfrm>
          <a:prstGeom prst="rect">
            <a:avLst/>
          </a:prstGeom>
        </p:spPr>
        <p:txBody>
          <a:bodyPr/>
          <a:lstStyle/>
          <a:p>
            <a:pPr lvl="0">
              <a:defRPr sz="1800"/>
            </a:pPr>
            <a:r>
              <a:rPr lang="en-US" sz="8000">
                <a:solidFill>
                  <a:srgbClr val="F2802A"/>
                </a:solidFill>
              </a:rPr>
              <a:t>How to sell Heated towel racks</a:t>
            </a:r>
            <a:endParaRPr sz="8000">
              <a:solidFill>
                <a:srgbClr val="F2802A"/>
              </a:solidFill>
            </a:endParaRPr>
          </a:p>
        </p:txBody>
      </p:sp>
      <p:sp>
        <p:nvSpPr>
          <p:cNvPr id="304" name="Shape 304"/>
          <p:cNvSpPr>
            <a:spLocks noGrp="1"/>
          </p:cNvSpPr>
          <p:nvPr>
            <p:ph type="body" idx="1"/>
          </p:nvPr>
        </p:nvSpPr>
        <p:spPr>
          <a:xfrm>
            <a:off x="444500" y="1673115"/>
            <a:ext cx="5482167" cy="7175500"/>
          </a:xfrm>
          <a:prstGeom prst="rect">
            <a:avLst/>
          </a:prstGeom>
        </p:spPr>
        <p:txBody>
          <a:bodyPr>
            <a:normAutofit/>
          </a:bodyPr>
          <a:lstStyle/>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Accessories are usually the last to be picked, leaving minimal budget</a:t>
            </a:r>
            <a:endParaRPr sz="2124" dirty="0">
              <a:latin typeface="Roboto" panose="02000000000000000000" pitchFamily="2" charset="0"/>
              <a:ea typeface="Roboto" panose="02000000000000000000" pitchFamily="2" charset="0"/>
            </a:endParaRP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In most primary bathrooms, you specify 2x towel bars &amp; 2x robe hooks</a:t>
            </a:r>
            <a:endParaRPr sz="2124" dirty="0">
              <a:latin typeface="Roboto" panose="02000000000000000000" pitchFamily="2" charset="0"/>
              <a:ea typeface="Roboto" panose="02000000000000000000" pitchFamily="2" charset="0"/>
            </a:endParaRP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Reallocate that $$$ to 1 towel warmer – you’re </a:t>
            </a:r>
            <a:r>
              <a:rPr lang="en-US" sz="2124" b="1" i="1" dirty="0">
                <a:latin typeface="Roboto" panose="02000000000000000000" pitchFamily="2" charset="0"/>
                <a:ea typeface="Roboto" panose="02000000000000000000" pitchFamily="2" charset="0"/>
              </a:rPr>
              <a:t>not</a:t>
            </a:r>
            <a:r>
              <a:rPr lang="en-US" sz="2124" dirty="0">
                <a:latin typeface="Roboto" panose="02000000000000000000" pitchFamily="2" charset="0"/>
                <a:ea typeface="Roboto" panose="02000000000000000000" pitchFamily="2" charset="0"/>
              </a:rPr>
              <a:t> adding more costs!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1 towel warmer replaces all 4 accessories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Upgrades the bathroom and provides a more luxurious, bathroom oasis.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Some models can even save money compared to the cost of robe hooks and towel bars</a:t>
            </a:r>
            <a:endParaRPr sz="2124" dirty="0">
              <a:latin typeface="Roboto" panose="02000000000000000000" pitchFamily="2" charset="0"/>
              <a:ea typeface="Roboto" panose="02000000000000000000" pitchFamily="2" charset="0"/>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3" name="Picture 2" descr="A large white tub sitting next to a window&#10;&#10;Description automatically generated">
            <a:extLst>
              <a:ext uri="{FF2B5EF4-FFF2-40B4-BE49-F238E27FC236}">
                <a16:creationId xmlns:a16="http://schemas.microsoft.com/office/drawing/2014/main" id="{6E85FEA6-E2AF-4D21-B101-B7F2997D41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400" y="2035151"/>
            <a:ext cx="6057900" cy="5237560"/>
          </a:xfrm>
          <a:prstGeom prst="rect">
            <a:avLst/>
          </a:prstGeom>
        </p:spPr>
      </p:pic>
      <p:sp>
        <p:nvSpPr>
          <p:cNvPr id="4" name="Rectangle 3">
            <a:extLst>
              <a:ext uri="{FF2B5EF4-FFF2-40B4-BE49-F238E27FC236}">
                <a16:creationId xmlns:a16="http://schemas.microsoft.com/office/drawing/2014/main" id="{D3905690-DE0B-44D0-BC34-F9D5019EEA15}"/>
              </a:ext>
            </a:extLst>
          </p:cNvPr>
          <p:cNvSpPr/>
          <p:nvPr/>
        </p:nvSpPr>
        <p:spPr>
          <a:xfrm>
            <a:off x="7591646" y="3069192"/>
            <a:ext cx="1233377" cy="841256"/>
          </a:xfrm>
          <a:prstGeom prst="rect">
            <a:avLst/>
          </a:prstGeom>
          <a:blipFill dpi="0" rotWithShape="1">
            <a:blip r:embed="rId4">
              <a:alphaModFix amt="20000"/>
            </a:blip>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rPr>
              <a:t>Section 1</a:t>
            </a:r>
          </a:p>
        </p:txBody>
      </p:sp>
      <p:sp>
        <p:nvSpPr>
          <p:cNvPr id="13" name="Rectangle 12">
            <a:extLst>
              <a:ext uri="{FF2B5EF4-FFF2-40B4-BE49-F238E27FC236}">
                <a16:creationId xmlns:a16="http://schemas.microsoft.com/office/drawing/2014/main" id="{86582DE7-8A64-464C-B073-EAC8326CF76B}"/>
              </a:ext>
            </a:extLst>
          </p:cNvPr>
          <p:cNvSpPr/>
          <p:nvPr/>
        </p:nvSpPr>
        <p:spPr>
          <a:xfrm>
            <a:off x="7591646" y="4667814"/>
            <a:ext cx="1233377" cy="841256"/>
          </a:xfrm>
          <a:prstGeom prst="rect">
            <a:avLst/>
          </a:prstGeom>
          <a:blipFill dpi="0" rotWithShape="1">
            <a:blip r:embed="rId4">
              <a:alphaModFix amt="20000"/>
            </a:blip>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rPr>
              <a:t>Section 2</a:t>
            </a:r>
          </a:p>
        </p:txBody>
      </p:sp>
      <p:sp>
        <p:nvSpPr>
          <p:cNvPr id="11" name="TextBox 10">
            <a:extLst>
              <a:ext uri="{FF2B5EF4-FFF2-40B4-BE49-F238E27FC236}">
                <a16:creationId xmlns:a16="http://schemas.microsoft.com/office/drawing/2014/main" id="{F76C06CC-18B8-4D44-A104-EBCEAFC3D595}"/>
              </a:ext>
            </a:extLst>
          </p:cNvPr>
          <p:cNvSpPr txBox="1"/>
          <p:nvPr/>
        </p:nvSpPr>
        <p:spPr>
          <a:xfrm>
            <a:off x="6502400" y="7515980"/>
            <a:ext cx="6057900"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a:ln>
                  <a:noFill/>
                </a:ln>
                <a:solidFill>
                  <a:srgbClr val="000000"/>
                </a:solidFill>
                <a:effectLst/>
                <a:uFillTx/>
                <a:latin typeface="Helvetica Light"/>
                <a:ea typeface="Helvetica Light"/>
                <a:cs typeface="Helvetica Light"/>
                <a:sym typeface="Helvetica Light"/>
              </a:rPr>
              <a:t>There are two sections on this towel warmer to hold 2 towels; the vertical bars double as robe hooks to hold 2 bathrobes</a:t>
            </a:r>
          </a:p>
        </p:txBody>
      </p:sp>
      <p:cxnSp>
        <p:nvCxnSpPr>
          <p:cNvPr id="16" name="Straight Arrow Connector 15">
            <a:extLst>
              <a:ext uri="{FF2B5EF4-FFF2-40B4-BE49-F238E27FC236}">
                <a16:creationId xmlns:a16="http://schemas.microsoft.com/office/drawing/2014/main" id="{4290CB5B-8D38-4991-B0D8-A2B078D38622}"/>
              </a:ext>
            </a:extLst>
          </p:cNvPr>
          <p:cNvCxnSpPr>
            <a:cxnSpLocks/>
          </p:cNvCxnSpPr>
          <p:nvPr/>
        </p:nvCxnSpPr>
        <p:spPr>
          <a:xfrm>
            <a:off x="8463516" y="2259078"/>
            <a:ext cx="723014" cy="615449"/>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12E3E46D-F837-4EFD-99B5-3C6B8FAE9629}"/>
              </a:ext>
            </a:extLst>
          </p:cNvPr>
          <p:cNvCxnSpPr/>
          <p:nvPr/>
        </p:nvCxnSpPr>
        <p:spPr>
          <a:xfrm flipH="1">
            <a:off x="7283302" y="2244447"/>
            <a:ext cx="744279" cy="508408"/>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20" name="TextBox 19">
            <a:extLst>
              <a:ext uri="{FF2B5EF4-FFF2-40B4-BE49-F238E27FC236}">
                <a16:creationId xmlns:a16="http://schemas.microsoft.com/office/drawing/2014/main" id="{22510651-AE02-4690-87CE-585E3A0382A5}"/>
              </a:ext>
            </a:extLst>
          </p:cNvPr>
          <p:cNvSpPr txBox="1"/>
          <p:nvPr/>
        </p:nvSpPr>
        <p:spPr>
          <a:xfrm>
            <a:off x="7172546" y="1552828"/>
            <a:ext cx="235880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a:solidFill>
                  <a:srgbClr val="000000"/>
                </a:solidFill>
              </a:rPr>
              <a:t>Hang bathrobes from top of vertical bars</a:t>
            </a:r>
            <a:endParaRPr kumimoji="0" lang="en-US" sz="1800" b="0" i="0" u="none" strike="noStrike" cap="none" spc="0" normalizeH="0">
              <a:ln>
                <a:noFill/>
              </a:ln>
              <a:solidFill>
                <a:srgbClr val="000000"/>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20713664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8E6-6855-8820-C59F-C4F388E5C7CE}"/>
              </a:ext>
            </a:extLst>
          </p:cNvPr>
          <p:cNvSpPr>
            <a:spLocks noGrp="1"/>
          </p:cNvSpPr>
          <p:nvPr>
            <p:ph type="title"/>
          </p:nvPr>
        </p:nvSpPr>
        <p:spPr/>
        <p:txBody>
          <a:bodyPr/>
          <a:lstStyle/>
          <a:p>
            <a:r>
              <a:rPr lang="en-US"/>
              <a:t>requirements</a:t>
            </a:r>
          </a:p>
        </p:txBody>
      </p:sp>
      <p:sp>
        <p:nvSpPr>
          <p:cNvPr id="3" name="Text Placeholder 2">
            <a:extLst>
              <a:ext uri="{FF2B5EF4-FFF2-40B4-BE49-F238E27FC236}">
                <a16:creationId xmlns:a16="http://schemas.microsoft.com/office/drawing/2014/main" id="{3F07B1A8-0F83-83B5-1F2F-4048EE5D070D}"/>
              </a:ext>
            </a:extLst>
          </p:cNvPr>
          <p:cNvSpPr>
            <a:spLocks noGrp="1"/>
          </p:cNvSpPr>
          <p:nvPr>
            <p:ph type="body" idx="1"/>
          </p:nvPr>
        </p:nvSpPr>
        <p:spPr>
          <a:xfrm>
            <a:off x="952500" y="2238668"/>
            <a:ext cx="5334000" cy="6286500"/>
          </a:xfrm>
        </p:spPr>
        <p:txBody>
          <a:bodyPr>
            <a:normAutofit fontScale="70000" lnSpcReduction="20000"/>
          </a:bodyPr>
          <a:lstStyle/>
          <a:p>
            <a:pPr marL="0" indent="0">
              <a:spcBef>
                <a:spcPts val="1200"/>
              </a:spcBef>
              <a:buNone/>
            </a:pPr>
            <a:r>
              <a:rPr lang="en-US" dirty="0">
                <a:latin typeface="Roboto" panose="02000000000000000000" pitchFamily="2" charset="0"/>
                <a:ea typeface="Roboto" panose="02000000000000000000" pitchFamily="2" charset="0"/>
              </a:rPr>
              <a:t>It is important that your client will be able to install the product. Below are some basic requirements.</a:t>
            </a:r>
          </a:p>
          <a:p>
            <a:pPr>
              <a:spcBef>
                <a:spcPts val="1200"/>
              </a:spcBef>
            </a:pPr>
            <a:r>
              <a:rPr lang="en-US" i="1" dirty="0">
                <a:latin typeface="Roboto" panose="02000000000000000000" pitchFamily="2" charset="0"/>
                <a:ea typeface="Roboto" panose="02000000000000000000" pitchFamily="2" charset="0"/>
              </a:rPr>
              <a:t>Electricity</a:t>
            </a:r>
            <a:r>
              <a:rPr lang="en-US" dirty="0">
                <a:latin typeface="Roboto" panose="02000000000000000000" pitchFamily="2" charset="0"/>
                <a:ea typeface="Roboto" panose="02000000000000000000" pitchFamily="2" charset="0"/>
              </a:rPr>
              <a:t>:</a:t>
            </a:r>
          </a:p>
          <a:p>
            <a:pPr lvl="1">
              <a:spcBef>
                <a:spcPts val="1200"/>
              </a:spcBef>
            </a:pPr>
            <a:r>
              <a:rPr lang="en-US" dirty="0">
                <a:latin typeface="Roboto" panose="02000000000000000000" pitchFamily="2" charset="0"/>
                <a:ea typeface="Roboto" panose="02000000000000000000" pitchFamily="2" charset="0"/>
              </a:rPr>
              <a:t>Requires standard 120V connection.</a:t>
            </a:r>
          </a:p>
          <a:p>
            <a:pPr lvl="1">
              <a:spcBef>
                <a:spcPts val="1200"/>
              </a:spcBef>
            </a:pPr>
            <a:r>
              <a:rPr lang="en-US" b="1" u="sng" dirty="0">
                <a:latin typeface="Roboto" panose="02000000000000000000" pitchFamily="2" charset="0"/>
                <a:ea typeface="Roboto" panose="02000000000000000000" pitchFamily="2" charset="0"/>
              </a:rPr>
              <a:t>Doesn’t</a:t>
            </a:r>
            <a:r>
              <a:rPr lang="en-US" dirty="0">
                <a:latin typeface="Roboto" panose="02000000000000000000" pitchFamily="2" charset="0"/>
                <a:ea typeface="Roboto" panose="02000000000000000000" pitchFamily="2" charset="0"/>
              </a:rPr>
              <a:t> require a dedicated circuit.</a:t>
            </a:r>
          </a:p>
          <a:p>
            <a:pPr>
              <a:spcBef>
                <a:spcPts val="1200"/>
              </a:spcBef>
            </a:pPr>
            <a:r>
              <a:rPr lang="en-US" i="1" dirty="0">
                <a:latin typeface="Roboto" panose="02000000000000000000" pitchFamily="2" charset="0"/>
                <a:ea typeface="Roboto" panose="02000000000000000000" pitchFamily="2" charset="0"/>
              </a:rPr>
              <a:t>Space</a:t>
            </a:r>
            <a:r>
              <a:rPr lang="en-US" dirty="0">
                <a:latin typeface="Roboto" panose="02000000000000000000" pitchFamily="2" charset="0"/>
                <a:ea typeface="Roboto" panose="02000000000000000000" pitchFamily="2" charset="0"/>
              </a:rPr>
              <a:t>:</a:t>
            </a:r>
          </a:p>
          <a:p>
            <a:pPr lvl="1">
              <a:spcBef>
                <a:spcPts val="1200"/>
              </a:spcBef>
            </a:pPr>
            <a:r>
              <a:rPr lang="en-US" dirty="0">
                <a:latin typeface="Roboto" panose="02000000000000000000" pitchFamily="2" charset="0"/>
                <a:ea typeface="Roboto" panose="02000000000000000000" pitchFamily="2" charset="0"/>
              </a:rPr>
              <a:t>They must have the wall/floor space for the unit to fit. </a:t>
            </a:r>
          </a:p>
          <a:p>
            <a:pPr lvl="1">
              <a:spcBef>
                <a:spcPts val="1200"/>
              </a:spcBef>
            </a:pPr>
            <a:r>
              <a:rPr lang="en-US" dirty="0">
                <a:latin typeface="Roboto" panose="02000000000000000000" pitchFamily="2" charset="0"/>
                <a:ea typeface="Roboto" panose="02000000000000000000" pitchFamily="2" charset="0"/>
              </a:rPr>
              <a:t>Backing is recommended for wall mounted units.</a:t>
            </a:r>
          </a:p>
          <a:p>
            <a:pPr>
              <a:spcBef>
                <a:spcPts val="1200"/>
              </a:spcBef>
            </a:pPr>
            <a:r>
              <a:rPr lang="en-US" i="1" dirty="0">
                <a:latin typeface="Roboto" panose="02000000000000000000" pitchFamily="2" charset="0"/>
                <a:ea typeface="Roboto" panose="02000000000000000000" pitchFamily="2" charset="0"/>
              </a:rPr>
              <a:t>Code</a:t>
            </a:r>
            <a:r>
              <a:rPr lang="en-US" dirty="0">
                <a:latin typeface="Roboto" panose="02000000000000000000" pitchFamily="2" charset="0"/>
                <a:ea typeface="Roboto" panose="02000000000000000000" pitchFamily="2" charset="0"/>
              </a:rPr>
              <a:t>:</a:t>
            </a:r>
          </a:p>
          <a:p>
            <a:pPr lvl="1">
              <a:spcBef>
                <a:spcPts val="1200"/>
              </a:spcBef>
            </a:pPr>
            <a:r>
              <a:rPr lang="en-US" dirty="0">
                <a:latin typeface="Roboto" panose="02000000000000000000" pitchFamily="2" charset="0"/>
                <a:ea typeface="Roboto" panose="02000000000000000000" pitchFamily="2" charset="0"/>
              </a:rPr>
              <a:t>National Electrical Code (NEC) dictates a towel warmer must be 3’ from water source (unless using Jeeves Wet Rated Kit).</a:t>
            </a:r>
          </a:p>
          <a:p>
            <a:pPr lvl="1">
              <a:spcBef>
                <a:spcPts val="1200"/>
              </a:spcBef>
            </a:pPr>
            <a:r>
              <a:rPr lang="en-US" dirty="0">
                <a:latin typeface="Roboto" panose="02000000000000000000" pitchFamily="2" charset="0"/>
                <a:ea typeface="Roboto" panose="02000000000000000000" pitchFamily="2" charset="0"/>
              </a:rPr>
              <a:t>Local codes supersede national code.</a:t>
            </a:r>
          </a:p>
          <a:p>
            <a:pPr lvl="1">
              <a:spcBef>
                <a:spcPts val="1200"/>
              </a:spcBef>
            </a:pPr>
            <a:r>
              <a:rPr lang="en-US" dirty="0">
                <a:latin typeface="Roboto" panose="02000000000000000000" pitchFamily="2" charset="0"/>
                <a:ea typeface="Roboto" panose="02000000000000000000" pitchFamily="2" charset="0"/>
              </a:rPr>
              <a:t>All products are UL or ETL certified for USA &amp; Canada</a:t>
            </a:r>
          </a:p>
        </p:txBody>
      </p:sp>
      <p:sp>
        <p:nvSpPr>
          <p:cNvPr id="4" name="Rectangle 3">
            <a:extLst>
              <a:ext uri="{FF2B5EF4-FFF2-40B4-BE49-F238E27FC236}">
                <a16:creationId xmlns:a16="http://schemas.microsoft.com/office/drawing/2014/main" id="{2AF927CE-29F3-483E-B2FA-6A752FEFFBF2}"/>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5FED7C05-3231-26C7-DC64-653EBCA615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4754" y="9009701"/>
            <a:ext cx="3500046" cy="735009"/>
          </a:xfrm>
          <a:prstGeom prst="rect">
            <a:avLst/>
          </a:prstGeom>
        </p:spPr>
      </p:pic>
      <p:pic>
        <p:nvPicPr>
          <p:cNvPr id="9" name="Picture 8" descr="A urinal in a bathroom&#10;&#10;Description automatically generated with medium confidence">
            <a:extLst>
              <a:ext uri="{FF2B5EF4-FFF2-40B4-BE49-F238E27FC236}">
                <a16:creationId xmlns:a16="http://schemas.microsoft.com/office/drawing/2014/main" id="{E54ABB2A-9A94-1567-9A2F-08A209A25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70841" y="3104144"/>
            <a:ext cx="5921667" cy="4441250"/>
          </a:xfrm>
          <a:prstGeom prst="rect">
            <a:avLst/>
          </a:prstGeom>
        </p:spPr>
      </p:pic>
      <p:sp>
        <p:nvSpPr>
          <p:cNvPr id="10" name="TextBox 9">
            <a:extLst>
              <a:ext uri="{FF2B5EF4-FFF2-40B4-BE49-F238E27FC236}">
                <a16:creationId xmlns:a16="http://schemas.microsoft.com/office/drawing/2014/main" id="{DADB2BCE-734D-C526-3C0F-CCF82D2AF303}"/>
              </a:ext>
            </a:extLst>
          </p:cNvPr>
          <p:cNvSpPr txBox="1"/>
          <p:nvPr/>
        </p:nvSpPr>
        <p:spPr>
          <a:xfrm>
            <a:off x="7611049" y="8432213"/>
            <a:ext cx="422219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Liberty Hotel by Hilton – Jeeves ESMB</a:t>
            </a:r>
          </a:p>
        </p:txBody>
      </p:sp>
      <p:pic>
        <p:nvPicPr>
          <p:cNvPr id="7" name="Picture 6" descr="A black and white logo&#10;&#10;Description automatically generated with low confidence">
            <a:extLst>
              <a:ext uri="{FF2B5EF4-FFF2-40B4-BE49-F238E27FC236}">
                <a16:creationId xmlns:a16="http://schemas.microsoft.com/office/drawing/2014/main" id="{D4639C53-0F53-DE35-C5CB-57B5A6743D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195" y="9097170"/>
            <a:ext cx="1246765" cy="560070"/>
          </a:xfrm>
          <a:prstGeom prst="rect">
            <a:avLst/>
          </a:prstGeom>
        </p:spPr>
      </p:pic>
      <p:pic>
        <p:nvPicPr>
          <p:cNvPr id="11" name="Picture 10" descr="Logo&#10;&#10;Description automatically generated">
            <a:extLst>
              <a:ext uri="{FF2B5EF4-FFF2-40B4-BE49-F238E27FC236}">
                <a16:creationId xmlns:a16="http://schemas.microsoft.com/office/drawing/2014/main" id="{854EB065-BE9B-E845-26F2-62D2CD123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529" y="9076534"/>
            <a:ext cx="706436" cy="623674"/>
          </a:xfrm>
          <a:prstGeom prst="rect">
            <a:avLst/>
          </a:prstGeom>
        </p:spPr>
      </p:pic>
    </p:spTree>
    <p:extLst>
      <p:ext uri="{BB962C8B-B14F-4D97-AF65-F5344CB8AC3E}">
        <p14:creationId xmlns:p14="http://schemas.microsoft.com/office/powerpoint/2010/main" val="43461595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p:cNvSpPr>
          <p:nvPr>
            <p:ph type="title"/>
          </p:nvPr>
        </p:nvSpPr>
        <p:spPr>
          <a:xfrm>
            <a:off x="952500" y="3797300"/>
            <a:ext cx="11099800" cy="2159000"/>
          </a:xfrm>
          <a:prstGeom prst="rect">
            <a:avLst/>
          </a:prstGeom>
        </p:spPr>
        <p:txBody>
          <a:bodyPr>
            <a:normAutofit/>
          </a:bodyPr>
          <a:lstStyle/>
          <a:p>
            <a:pPr lvl="0">
              <a:defRPr sz="1800"/>
            </a:pPr>
            <a:r>
              <a:rPr lang="en-US" sz="5400">
                <a:solidFill>
                  <a:srgbClr val="F2802A"/>
                </a:solidFill>
              </a:rPr>
              <a:t>Collections &amp; Accessories</a:t>
            </a:r>
            <a:endParaRPr sz="5400">
              <a:solidFill>
                <a:srgbClr val="F2802A"/>
              </a:solidFill>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11" name="Picture 10" descr="A room with a sink and a mirror&#10;&#10;Description automatically generated">
            <a:extLst>
              <a:ext uri="{FF2B5EF4-FFF2-40B4-BE49-F238E27FC236}">
                <a16:creationId xmlns:a16="http://schemas.microsoft.com/office/drawing/2014/main" id="{BCA5C935-94D3-4146-AD06-6DC09011D8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992" y="230061"/>
            <a:ext cx="3343791" cy="4179739"/>
          </a:xfrm>
          <a:prstGeom prst="rect">
            <a:avLst/>
          </a:prstGeom>
        </p:spPr>
      </p:pic>
      <p:pic>
        <p:nvPicPr>
          <p:cNvPr id="15" name="Picture 14" descr="A room with a large window&#10;&#10;Description automatically generated">
            <a:extLst>
              <a:ext uri="{FF2B5EF4-FFF2-40B4-BE49-F238E27FC236}">
                <a16:creationId xmlns:a16="http://schemas.microsoft.com/office/drawing/2014/main" id="{DDB3BE3D-93DB-40B2-9335-CD4B09D6CA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301" y="5314783"/>
            <a:ext cx="5801989" cy="3616846"/>
          </a:xfrm>
          <a:prstGeom prst="rect">
            <a:avLst/>
          </a:prstGeom>
        </p:spPr>
      </p:pic>
      <p:pic>
        <p:nvPicPr>
          <p:cNvPr id="17" name="Picture 16" descr="A room with a large mirror&#10;&#10;Description automatically generated">
            <a:extLst>
              <a:ext uri="{FF2B5EF4-FFF2-40B4-BE49-F238E27FC236}">
                <a16:creationId xmlns:a16="http://schemas.microsoft.com/office/drawing/2014/main" id="{1FC9CAE4-D67C-4D34-8F83-EEB87E30CB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5069" y="230060"/>
            <a:ext cx="4179739" cy="4179739"/>
          </a:xfrm>
          <a:prstGeom prst="rect">
            <a:avLst/>
          </a:prstGeom>
        </p:spPr>
      </p:pic>
      <p:pic>
        <p:nvPicPr>
          <p:cNvPr id="23" name="Picture 22" descr="A picture containing indoor, chair, table, sitting&#10;&#10;Description automatically generated">
            <a:extLst>
              <a:ext uri="{FF2B5EF4-FFF2-40B4-BE49-F238E27FC236}">
                <a16:creationId xmlns:a16="http://schemas.microsoft.com/office/drawing/2014/main" id="{C5F1DFF0-C9A5-4C2C-955A-383021F612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5672" y="5285449"/>
            <a:ext cx="3138465" cy="3646180"/>
          </a:xfrm>
          <a:prstGeom prst="rect">
            <a:avLst/>
          </a:prstGeom>
        </p:spPr>
      </p:pic>
      <p:pic>
        <p:nvPicPr>
          <p:cNvPr id="27" name="Picture 26" descr="A blue room&#10;&#10;Description automatically generated">
            <a:extLst>
              <a:ext uri="{FF2B5EF4-FFF2-40B4-BE49-F238E27FC236}">
                <a16:creationId xmlns:a16="http://schemas.microsoft.com/office/drawing/2014/main" id="{FE931165-8432-4E45-AA40-C5116F3B4A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85519" y="5315573"/>
            <a:ext cx="3381135" cy="3616056"/>
          </a:xfrm>
          <a:prstGeom prst="rect">
            <a:avLst/>
          </a:prstGeom>
        </p:spPr>
      </p:pic>
      <p:pic>
        <p:nvPicPr>
          <p:cNvPr id="3" name="Picture 2" descr="A picture containing indoor, wall, bathroom, room&#10;&#10;Description automatically generated">
            <a:extLst>
              <a:ext uri="{FF2B5EF4-FFF2-40B4-BE49-F238E27FC236}">
                <a16:creationId xmlns:a16="http://schemas.microsoft.com/office/drawing/2014/main" id="{CAA7B8CB-F724-4829-A724-8D24BC871B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60102" y="230061"/>
            <a:ext cx="4681728" cy="4179738"/>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0EFC98-CB52-496F-A832-193F28B974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23495" y="2923641"/>
            <a:ext cx="2779376" cy="3213972"/>
          </a:xfrm>
          <a:prstGeom prst="rect">
            <a:avLst/>
          </a:prstGeom>
        </p:spPr>
      </p:pic>
      <p:pic>
        <p:nvPicPr>
          <p:cNvPr id="7" name="Picture 6" descr="A picture containing indoor, building, wooden, table&#10;&#10;Description automatically generated">
            <a:extLst>
              <a:ext uri="{FF2B5EF4-FFF2-40B4-BE49-F238E27FC236}">
                <a16:creationId xmlns:a16="http://schemas.microsoft.com/office/drawing/2014/main" id="{E525720A-F7A9-4E9A-9100-D652BEC1A8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4119" y="2957332"/>
            <a:ext cx="2787651" cy="3213972"/>
          </a:xfrm>
          <a:prstGeom prst="rect">
            <a:avLst/>
          </a:prstGeom>
        </p:spPr>
      </p:pic>
      <p:sp>
        <p:nvSpPr>
          <p:cNvPr id="46" name="Shape 46"/>
          <p:cNvSpPr>
            <a:spLocks noGrp="1"/>
          </p:cNvSpPr>
          <p:nvPr>
            <p:ph type="title"/>
          </p:nvPr>
        </p:nvSpPr>
        <p:spPr>
          <a:xfrm>
            <a:off x="381000" y="-152400"/>
            <a:ext cx="4977810" cy="1644650"/>
          </a:xfrm>
          <a:prstGeom prst="rect">
            <a:avLst/>
          </a:prstGeom>
        </p:spPr>
        <p:txBody>
          <a:bodyPr>
            <a:normAutofit/>
          </a:bodyPr>
          <a:lstStyle>
            <a:lvl1pPr algn="l"/>
          </a:lstStyle>
          <a:p>
            <a:pPr lvl="0">
              <a:defRPr sz="1800"/>
            </a:pPr>
            <a:r>
              <a:rPr lang="en-US" sz="6600">
                <a:solidFill>
                  <a:srgbClr val="F2802A"/>
                </a:solidFill>
              </a:rPr>
              <a:t>JEEVES COLLECTION</a:t>
            </a:r>
            <a:endParaRPr sz="6600">
              <a:solidFill>
                <a:srgbClr val="F2802A"/>
              </a:solidFill>
            </a:endParaRPr>
          </a:p>
        </p:txBody>
      </p:sp>
      <p:sp>
        <p:nvSpPr>
          <p:cNvPr id="47" name="Shape 47"/>
          <p:cNvSpPr>
            <a:spLocks noGrp="1"/>
          </p:cNvSpPr>
          <p:nvPr>
            <p:ph type="body" idx="1"/>
          </p:nvPr>
        </p:nvSpPr>
        <p:spPr>
          <a:xfrm>
            <a:off x="381000" y="1380979"/>
            <a:ext cx="6826250" cy="7473212"/>
          </a:xfrm>
          <a:prstGeom prst="rect">
            <a:avLst/>
          </a:prstGeom>
        </p:spPr>
        <p:txBody>
          <a:bodyPr>
            <a:normAutofit fontScale="47500" lnSpcReduction="20000"/>
          </a:bodyPr>
          <a:lstStyle/>
          <a:p>
            <a:pPr marL="0" indent="0">
              <a:lnSpc>
                <a:spcPct val="120000"/>
              </a:lnSpc>
              <a:spcBef>
                <a:spcPts val="3000"/>
              </a:spcBef>
              <a:buSzTx/>
              <a:buNone/>
              <a:defRPr sz="1800"/>
            </a:pPr>
            <a:r>
              <a:rPr lang="en-US" sz="3600" u="sng" dirty="0">
                <a:latin typeface="Roboto" panose="02000000000000000000" pitchFamily="2" charset="0"/>
                <a:ea typeface="Roboto" panose="02000000000000000000" pitchFamily="2" charset="0"/>
              </a:rPr>
              <a:t>Highlights</a:t>
            </a:r>
            <a:r>
              <a:rPr lang="en-US" sz="3600" dirty="0">
                <a:latin typeface="Roboto" panose="02000000000000000000" pitchFamily="2" charset="0"/>
                <a:ea typeface="Roboto" panose="02000000000000000000" pitchFamily="2" charset="0"/>
              </a:rPr>
              <a:t>:</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5 Stocked Finishes: Brushed, Polished, Matte Black, ORB &amp; White</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Custom Sizes available in catalog</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UL-certified “Wet-rated Upgrade Kit” available</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Heat up time: 15 to 45min </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Liquid filled heating technology - replaceable heating element</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Left hand electrical wiring available</a:t>
            </a:r>
          </a:p>
          <a:p>
            <a:pPr marL="0" indent="0">
              <a:lnSpc>
                <a:spcPct val="120000"/>
              </a:lnSpc>
              <a:spcBef>
                <a:spcPts val="3000"/>
              </a:spcBef>
              <a:buSzTx/>
              <a:buNone/>
              <a:defRPr sz="1800"/>
            </a:pPr>
            <a:r>
              <a:rPr lang="en-US" sz="3600" u="sng" dirty="0">
                <a:latin typeface="Roboto" panose="02000000000000000000" pitchFamily="2" charset="0"/>
                <a:ea typeface="Roboto" panose="02000000000000000000" pitchFamily="2" charset="0"/>
              </a:rPr>
              <a:t>What to Order</a:t>
            </a:r>
            <a:r>
              <a:rPr lang="en-US" sz="3600" dirty="0">
                <a:latin typeface="Roboto" panose="02000000000000000000" pitchFamily="2" charset="0"/>
                <a:ea typeface="Roboto" panose="02000000000000000000" pitchFamily="2" charset="0"/>
              </a:rPr>
              <a:t>:</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Included: Hardwire kit &amp; mounting hardware</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Required: Timer or On/Off Switch</a:t>
            </a:r>
          </a:p>
          <a:p>
            <a:pPr>
              <a:lnSpc>
                <a:spcPct val="120000"/>
              </a:lnSpc>
              <a:spcBef>
                <a:spcPts val="3000"/>
              </a:spcBef>
              <a:buSzTx/>
              <a:defRPr sz="1800"/>
            </a:pPr>
            <a:r>
              <a:rPr lang="en-US" sz="3600" dirty="0">
                <a:latin typeface="Roboto" panose="02000000000000000000" pitchFamily="2" charset="0"/>
                <a:ea typeface="Roboto" panose="02000000000000000000" pitchFamily="2" charset="0"/>
              </a:rPr>
              <a:t>Optional: Double gang plate; bathrobe hanger</a:t>
            </a:r>
          </a:p>
          <a:p>
            <a:pPr marL="0" indent="0">
              <a:lnSpc>
                <a:spcPct val="120000"/>
              </a:lnSpc>
              <a:spcBef>
                <a:spcPts val="3000"/>
              </a:spcBef>
              <a:buSzTx/>
              <a:buNone/>
              <a:defRPr sz="1800"/>
            </a:pPr>
            <a:endParaRPr lang="en-US" sz="3600" dirty="0">
              <a:latin typeface="Roboto" panose="02000000000000000000" pitchFamily="2" charset="0"/>
              <a:ea typeface="Roboto" panose="02000000000000000000" pitchFamily="2" charset="0"/>
            </a:endParaRP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3" name="Picture 2" descr="A white sink and a mirror&#10;&#10;Description automatically generated">
            <a:extLst>
              <a:ext uri="{FF2B5EF4-FFF2-40B4-BE49-F238E27FC236}">
                <a16:creationId xmlns:a16="http://schemas.microsoft.com/office/drawing/2014/main" id="{BFD802D2-4143-4956-8A05-C0650F8688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9516" y="6137613"/>
            <a:ext cx="5563356" cy="2566468"/>
          </a:xfrm>
          <a:prstGeom prst="rect">
            <a:avLst/>
          </a:prstGeom>
        </p:spPr>
      </p:pic>
      <p:pic>
        <p:nvPicPr>
          <p:cNvPr id="11" name="Picture 10" descr="A picture containing indoor, white, sitting, sink&#10;&#10;Description automatically generated">
            <a:extLst>
              <a:ext uri="{FF2B5EF4-FFF2-40B4-BE49-F238E27FC236}">
                <a16:creationId xmlns:a16="http://schemas.microsoft.com/office/drawing/2014/main" id="{80DEB729-48CB-49FD-82DF-E6338C8D5AD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44119" y="124336"/>
            <a:ext cx="5558752" cy="2832995"/>
          </a:xfrm>
          <a:prstGeom prst="rect">
            <a:avLst/>
          </a:prstGeom>
        </p:spPr>
      </p:pic>
      <p:grpSp>
        <p:nvGrpSpPr>
          <p:cNvPr id="12" name="Group 11">
            <a:extLst>
              <a:ext uri="{FF2B5EF4-FFF2-40B4-BE49-F238E27FC236}">
                <a16:creationId xmlns:a16="http://schemas.microsoft.com/office/drawing/2014/main" id="{D28FFC78-8BBC-4C4E-A807-4A2F5840CE35}"/>
              </a:ext>
            </a:extLst>
          </p:cNvPr>
          <p:cNvGrpSpPr/>
          <p:nvPr/>
        </p:nvGrpSpPr>
        <p:grpSpPr>
          <a:xfrm>
            <a:off x="7344120" y="2546734"/>
            <a:ext cx="897356" cy="412173"/>
            <a:chOff x="-3001232" y="1665312"/>
            <a:chExt cx="897356" cy="412173"/>
          </a:xfrm>
        </p:grpSpPr>
        <p:sp>
          <p:nvSpPr>
            <p:cNvPr id="13" name="Rectangle 12">
              <a:extLst>
                <a:ext uri="{FF2B5EF4-FFF2-40B4-BE49-F238E27FC236}">
                  <a16:creationId xmlns:a16="http://schemas.microsoft.com/office/drawing/2014/main" id="{B32E86F2-2C55-4566-99A8-1E7F169074D7}"/>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TextBox 13">
              <a:extLst>
                <a:ext uri="{FF2B5EF4-FFF2-40B4-BE49-F238E27FC236}">
                  <a16:creationId xmlns:a16="http://schemas.microsoft.com/office/drawing/2014/main" id="{311FD7FB-E6E9-4728-B661-81FCDC910F2D}"/>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DCP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15" name="Group 14">
            <a:extLst>
              <a:ext uri="{FF2B5EF4-FFF2-40B4-BE49-F238E27FC236}">
                <a16:creationId xmlns:a16="http://schemas.microsoft.com/office/drawing/2014/main" id="{D02693C6-E89A-4FFC-8D8F-9A9AA3F4EE27}"/>
              </a:ext>
            </a:extLst>
          </p:cNvPr>
          <p:cNvGrpSpPr/>
          <p:nvPr/>
        </p:nvGrpSpPr>
        <p:grpSpPr>
          <a:xfrm>
            <a:off x="7339516" y="5725440"/>
            <a:ext cx="897356" cy="412173"/>
            <a:chOff x="-3001232" y="1665312"/>
            <a:chExt cx="897356" cy="412173"/>
          </a:xfrm>
        </p:grpSpPr>
        <p:sp>
          <p:nvSpPr>
            <p:cNvPr id="16" name="Rectangle 15">
              <a:extLst>
                <a:ext uri="{FF2B5EF4-FFF2-40B4-BE49-F238E27FC236}">
                  <a16:creationId xmlns:a16="http://schemas.microsoft.com/office/drawing/2014/main" id="{BAF424AA-0815-4B57-BD26-DA5DCCF3AB33}"/>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TextBox 16">
              <a:extLst>
                <a:ext uri="{FF2B5EF4-FFF2-40B4-BE49-F238E27FC236}">
                  <a16:creationId xmlns:a16="http://schemas.microsoft.com/office/drawing/2014/main" id="{BCF75905-C37C-47FE-9C14-6FAE81D54596}"/>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JSW</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18" name="Group 17">
            <a:extLst>
              <a:ext uri="{FF2B5EF4-FFF2-40B4-BE49-F238E27FC236}">
                <a16:creationId xmlns:a16="http://schemas.microsoft.com/office/drawing/2014/main" id="{7ED3EFAB-5E52-4EE3-9A48-B53BE2EADE3A}"/>
              </a:ext>
            </a:extLst>
          </p:cNvPr>
          <p:cNvGrpSpPr/>
          <p:nvPr/>
        </p:nvGrpSpPr>
        <p:grpSpPr>
          <a:xfrm>
            <a:off x="10131770" y="5727128"/>
            <a:ext cx="897356" cy="412173"/>
            <a:chOff x="-3001232" y="1665312"/>
            <a:chExt cx="897356" cy="412173"/>
          </a:xfrm>
        </p:grpSpPr>
        <p:sp>
          <p:nvSpPr>
            <p:cNvPr id="19" name="Rectangle 18">
              <a:extLst>
                <a:ext uri="{FF2B5EF4-FFF2-40B4-BE49-F238E27FC236}">
                  <a16:creationId xmlns:a16="http://schemas.microsoft.com/office/drawing/2014/main" id="{2A760096-A91A-4170-9BD6-FEB21E2D21CC}"/>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0" name="TextBox 19">
              <a:extLst>
                <a:ext uri="{FF2B5EF4-FFF2-40B4-BE49-F238E27FC236}">
                  <a16:creationId xmlns:a16="http://schemas.microsoft.com/office/drawing/2014/main" id="{10065FA7-2B27-4D4B-BDBA-AEE5760B5E5E}"/>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ASMB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1" name="Group 20">
            <a:extLst>
              <a:ext uri="{FF2B5EF4-FFF2-40B4-BE49-F238E27FC236}">
                <a16:creationId xmlns:a16="http://schemas.microsoft.com/office/drawing/2014/main" id="{497BB802-F411-43CD-839A-986C88EC4FDA}"/>
              </a:ext>
            </a:extLst>
          </p:cNvPr>
          <p:cNvGrpSpPr/>
          <p:nvPr/>
        </p:nvGrpSpPr>
        <p:grpSpPr>
          <a:xfrm>
            <a:off x="7344120" y="8291908"/>
            <a:ext cx="897356" cy="412173"/>
            <a:chOff x="-3001232" y="1665312"/>
            <a:chExt cx="897356" cy="412173"/>
          </a:xfrm>
        </p:grpSpPr>
        <p:sp>
          <p:nvSpPr>
            <p:cNvPr id="22" name="Rectangle 21">
              <a:extLst>
                <a:ext uri="{FF2B5EF4-FFF2-40B4-BE49-F238E27FC236}">
                  <a16:creationId xmlns:a16="http://schemas.microsoft.com/office/drawing/2014/main" id="{2152A547-9FAC-47D7-8F46-21A9205E70F7}"/>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3" name="TextBox 22">
              <a:extLst>
                <a:ext uri="{FF2B5EF4-FFF2-40B4-BE49-F238E27FC236}">
                  <a16:creationId xmlns:a16="http://schemas.microsoft.com/office/drawing/2014/main" id="{A1C6A451-FA58-4099-9C08-9B4BA9BAE9FB}"/>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HSP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2052" name="Picture 4" descr="Flag of South Africa - Wikipedia">
            <a:extLst>
              <a:ext uri="{FF2B5EF4-FFF2-40B4-BE49-F238E27FC236}">
                <a16:creationId xmlns:a16="http://schemas.microsoft.com/office/drawing/2014/main" id="{364F779C-5220-7396-4912-B2DB8FF3BB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0296" y="423884"/>
            <a:ext cx="1605468" cy="10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7117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sink sitting under a window&#10;&#10;Description automatically generated">
            <a:extLst>
              <a:ext uri="{FF2B5EF4-FFF2-40B4-BE49-F238E27FC236}">
                <a16:creationId xmlns:a16="http://schemas.microsoft.com/office/drawing/2014/main" id="{59DB97FD-0B42-43DB-8FDA-46FA89213D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07854" y="5997218"/>
            <a:ext cx="3412283" cy="2983578"/>
          </a:xfrm>
          <a:prstGeom prst="rect">
            <a:avLst/>
          </a:prstGeom>
        </p:spPr>
      </p:pic>
      <p:sp>
        <p:nvSpPr>
          <p:cNvPr id="68" name="Shape 68"/>
          <p:cNvSpPr>
            <a:spLocks noGrp="1"/>
          </p:cNvSpPr>
          <p:nvPr>
            <p:ph type="title"/>
          </p:nvPr>
        </p:nvSpPr>
        <p:spPr>
          <a:xfrm>
            <a:off x="162544" y="255024"/>
            <a:ext cx="6477001" cy="1255861"/>
          </a:xfrm>
          <a:prstGeom prst="rect">
            <a:avLst/>
          </a:prstGeom>
        </p:spPr>
        <p:txBody>
          <a:bodyPr/>
          <a:lstStyle/>
          <a:p>
            <a:pPr lvl="0" algn="l" defTabSz="566674">
              <a:defRPr sz="1800"/>
            </a:pPr>
            <a:r>
              <a:rPr lang="en-US" sz="6600">
                <a:solidFill>
                  <a:srgbClr val="F2802A"/>
                </a:solidFill>
              </a:rPr>
              <a:t>SIRIO COLLECTION</a:t>
            </a:r>
            <a:endParaRPr sz="660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15" name="Picture 14" descr="A large white tub sitting next to a window&#10;&#10;Description automatically generated">
            <a:extLst>
              <a:ext uri="{FF2B5EF4-FFF2-40B4-BE49-F238E27FC236}">
                <a16:creationId xmlns:a16="http://schemas.microsoft.com/office/drawing/2014/main" id="{C181AB05-C4AE-4444-8570-A5B5A16FD4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63"/>
          <a:stretch/>
        </p:blipFill>
        <p:spPr>
          <a:xfrm>
            <a:off x="6502400" y="3632572"/>
            <a:ext cx="3506763" cy="2366535"/>
          </a:xfrm>
          <a:prstGeom prst="rect">
            <a:avLst/>
          </a:prstGeom>
        </p:spPr>
      </p:pic>
      <p:pic>
        <p:nvPicPr>
          <p:cNvPr id="19" name="Picture 18">
            <a:extLst>
              <a:ext uri="{FF2B5EF4-FFF2-40B4-BE49-F238E27FC236}">
                <a16:creationId xmlns:a16="http://schemas.microsoft.com/office/drawing/2014/main" id="{18BBA690-5DA2-42DE-B7F2-CD4647FB82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17709" y="3632571"/>
            <a:ext cx="3002428" cy="2369425"/>
          </a:xfrm>
          <a:prstGeom prst="rect">
            <a:avLst/>
          </a:prstGeom>
        </p:spPr>
      </p:pic>
      <p:grpSp>
        <p:nvGrpSpPr>
          <p:cNvPr id="5" name="Group 4">
            <a:extLst>
              <a:ext uri="{FF2B5EF4-FFF2-40B4-BE49-F238E27FC236}">
                <a16:creationId xmlns:a16="http://schemas.microsoft.com/office/drawing/2014/main" id="{7431F68C-5254-4D12-8E98-626A2BD10651}"/>
              </a:ext>
            </a:extLst>
          </p:cNvPr>
          <p:cNvGrpSpPr/>
          <p:nvPr/>
        </p:nvGrpSpPr>
        <p:grpSpPr>
          <a:xfrm>
            <a:off x="6502399" y="597497"/>
            <a:ext cx="6417736" cy="3035076"/>
            <a:chOff x="6541888" y="774700"/>
            <a:chExt cx="8734688" cy="4130809"/>
          </a:xfrm>
        </p:grpSpPr>
        <p:pic>
          <p:nvPicPr>
            <p:cNvPr id="13" name="Picture 12" descr="A large empty room&#10;&#10;Description automatically generated">
              <a:extLst>
                <a:ext uri="{FF2B5EF4-FFF2-40B4-BE49-F238E27FC236}">
                  <a16:creationId xmlns:a16="http://schemas.microsoft.com/office/drawing/2014/main" id="{1692A9E8-E3CA-4309-B690-97234901BE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41888" y="779166"/>
              <a:ext cx="3501808" cy="4126343"/>
            </a:xfrm>
            <a:prstGeom prst="rect">
              <a:avLst/>
            </a:prstGeom>
          </p:spPr>
        </p:pic>
        <p:pic>
          <p:nvPicPr>
            <p:cNvPr id="64" name="Picture 63" descr="A picture containing indoor, window, large, table&#10;&#10;Description automatically generated">
              <a:extLst>
                <a:ext uri="{FF2B5EF4-FFF2-40B4-BE49-F238E27FC236}">
                  <a16:creationId xmlns:a16="http://schemas.microsoft.com/office/drawing/2014/main" id="{72E6907C-43FA-465E-819F-D90163FFC19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43697" y="774700"/>
              <a:ext cx="5232879" cy="4130809"/>
            </a:xfrm>
            <a:prstGeom prst="rect">
              <a:avLst/>
            </a:prstGeom>
          </p:spPr>
        </p:pic>
      </p:grpSp>
      <p:sp>
        <p:nvSpPr>
          <p:cNvPr id="4" name="Text Placeholder 3">
            <a:extLst>
              <a:ext uri="{FF2B5EF4-FFF2-40B4-BE49-F238E27FC236}">
                <a16:creationId xmlns:a16="http://schemas.microsoft.com/office/drawing/2014/main" id="{71B8500B-4827-4737-B932-E0738DA6FAB6}"/>
              </a:ext>
            </a:extLst>
          </p:cNvPr>
          <p:cNvSpPr>
            <a:spLocks noGrp="1"/>
          </p:cNvSpPr>
          <p:nvPr>
            <p:ph type="body" idx="1"/>
          </p:nvPr>
        </p:nvSpPr>
        <p:spPr>
          <a:xfrm>
            <a:off x="162544" y="1403498"/>
            <a:ext cx="6248400" cy="7570533"/>
          </a:xfrm>
        </p:spPr>
        <p:txBody>
          <a:bodyPr>
            <a:normAutofit fontScale="55000" lnSpcReduction="20000"/>
          </a:bodyPr>
          <a:lstStyle/>
          <a:p>
            <a:pPr marL="0" lvl="0" indent="0">
              <a:buNone/>
            </a:pPr>
            <a:r>
              <a:rPr lang="en-US" sz="3200" u="sng" dirty="0">
                <a:latin typeface="Roboto" panose="02000000000000000000" pitchFamily="2" charset="0"/>
                <a:ea typeface="Roboto" panose="02000000000000000000" pitchFamily="2" charset="0"/>
              </a:rPr>
              <a:t>Highlights:</a:t>
            </a:r>
          </a:p>
          <a:p>
            <a:pPr lvl="0"/>
            <a:r>
              <a:rPr lang="en-US" sz="3200" dirty="0">
                <a:latin typeface="Roboto" panose="02000000000000000000" pitchFamily="2" charset="0"/>
                <a:ea typeface="Roboto" panose="02000000000000000000" pitchFamily="2" charset="0"/>
              </a:rPr>
              <a:t>Dry element technology: 10-15min heat up time</a:t>
            </a:r>
          </a:p>
          <a:p>
            <a:pPr lvl="0"/>
            <a:r>
              <a:rPr lang="en-US" sz="3200" dirty="0">
                <a:latin typeface="Roboto" panose="02000000000000000000" pitchFamily="2" charset="0"/>
                <a:ea typeface="Roboto" panose="02000000000000000000" pitchFamily="2" charset="0"/>
              </a:rPr>
              <a:t>Stocked Finishes: Brushed, Polished, ORB and Satin Brass</a:t>
            </a:r>
          </a:p>
          <a:p>
            <a:r>
              <a:rPr lang="en-US" sz="3200" dirty="0">
                <a:latin typeface="Roboto" panose="02000000000000000000" pitchFamily="2" charset="0"/>
                <a:ea typeface="Roboto" panose="02000000000000000000" pitchFamily="2" charset="0"/>
              </a:rPr>
              <a:t>Digital Heat Controller: 9 levels of temperature control</a:t>
            </a:r>
            <a:br>
              <a:rPr lang="en-US" sz="3200" dirty="0">
                <a:latin typeface="Roboto" panose="02000000000000000000" pitchFamily="2" charset="0"/>
                <a:ea typeface="Roboto" panose="02000000000000000000" pitchFamily="2" charset="0"/>
              </a:rPr>
            </a:br>
            <a:r>
              <a:rPr lang="en-US" sz="2000" dirty="0">
                <a:latin typeface="Roboto" panose="02000000000000000000" pitchFamily="2" charset="0"/>
                <a:ea typeface="Roboto" panose="02000000000000000000" pitchFamily="2" charset="0"/>
              </a:rPr>
              <a:t>(standard on all models except S2121 – optional)</a:t>
            </a:r>
          </a:p>
          <a:p>
            <a:pPr lvl="0"/>
            <a:r>
              <a:rPr lang="en-US" sz="3200" dirty="0">
                <a:latin typeface="Roboto" panose="02000000000000000000" pitchFamily="2" charset="0"/>
                <a:ea typeface="Roboto" panose="02000000000000000000" pitchFamily="2" charset="0"/>
              </a:rPr>
              <a:t>Dual-purpose function: Heated Towel rack and space heater</a:t>
            </a:r>
          </a:p>
          <a:p>
            <a:pPr lvl="0"/>
            <a:r>
              <a:rPr lang="en-US" sz="3200" dirty="0">
                <a:latin typeface="Roboto" panose="02000000000000000000" pitchFamily="2" charset="0"/>
                <a:ea typeface="Roboto" panose="02000000000000000000" pitchFamily="2" charset="0"/>
              </a:rPr>
              <a:t>Custom sizes and finishes available – special order</a:t>
            </a:r>
          </a:p>
          <a:p>
            <a:r>
              <a:rPr lang="en-US" sz="3200" dirty="0">
                <a:latin typeface="Roboto" panose="02000000000000000000" pitchFamily="2" charset="0"/>
                <a:ea typeface="Roboto" panose="02000000000000000000" pitchFamily="2" charset="0"/>
              </a:rPr>
              <a:t>Left hand electrical available – special order</a:t>
            </a:r>
          </a:p>
          <a:p>
            <a:pPr marL="0" lvl="0" indent="0">
              <a:buNone/>
            </a:pPr>
            <a:r>
              <a:rPr lang="en-US" sz="3200" u="sng" dirty="0">
                <a:latin typeface="Roboto" panose="02000000000000000000" pitchFamily="2" charset="0"/>
                <a:ea typeface="Roboto" panose="02000000000000000000" pitchFamily="2" charset="0"/>
              </a:rPr>
              <a:t>What to order:</a:t>
            </a:r>
          </a:p>
          <a:p>
            <a:r>
              <a:rPr lang="en-US" sz="3200" dirty="0">
                <a:latin typeface="Roboto" panose="02000000000000000000" pitchFamily="2" charset="0"/>
                <a:ea typeface="Roboto" panose="02000000000000000000" pitchFamily="2" charset="0"/>
              </a:rPr>
              <a:t>Included: Hardwire Kit, Mounting Hardware, Digital Heat Controller (except S2121 – On/Off switch)</a:t>
            </a:r>
          </a:p>
          <a:p>
            <a:r>
              <a:rPr lang="en-US" sz="3200" dirty="0">
                <a:latin typeface="Roboto" panose="02000000000000000000" pitchFamily="2" charset="0"/>
                <a:ea typeface="Roboto" panose="02000000000000000000" pitchFamily="2" charset="0"/>
              </a:rPr>
              <a:t>Required: Nothing additional</a:t>
            </a:r>
          </a:p>
          <a:p>
            <a:r>
              <a:rPr lang="en-US" sz="3200" dirty="0">
                <a:latin typeface="Roboto" panose="02000000000000000000" pitchFamily="2" charset="0"/>
                <a:ea typeface="Roboto" panose="02000000000000000000" pitchFamily="2" charset="0"/>
              </a:rPr>
              <a:t>Optional: Remote DHC; Timer; Bathrobe hook</a:t>
            </a:r>
          </a:p>
        </p:txBody>
      </p:sp>
      <p:pic>
        <p:nvPicPr>
          <p:cNvPr id="10" name="Picture 9" descr="A white tub sitting next to a sink&#10;&#10;Description automatically generated">
            <a:extLst>
              <a:ext uri="{FF2B5EF4-FFF2-40B4-BE49-F238E27FC236}">
                <a16:creationId xmlns:a16="http://schemas.microsoft.com/office/drawing/2014/main" id="{15E0DF1B-60A8-43FC-A7E8-86985FA9135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t="-1" r="-328"/>
          <a:stretch/>
        </p:blipFill>
        <p:spPr>
          <a:xfrm>
            <a:off x="6502400" y="5999108"/>
            <a:ext cx="3005454" cy="2983579"/>
          </a:xfrm>
          <a:prstGeom prst="rect">
            <a:avLst/>
          </a:prstGeom>
        </p:spPr>
      </p:pic>
      <p:grpSp>
        <p:nvGrpSpPr>
          <p:cNvPr id="16" name="Group 15">
            <a:extLst>
              <a:ext uri="{FF2B5EF4-FFF2-40B4-BE49-F238E27FC236}">
                <a16:creationId xmlns:a16="http://schemas.microsoft.com/office/drawing/2014/main" id="{503A0531-F404-4456-A14D-42759364896C}"/>
              </a:ext>
            </a:extLst>
          </p:cNvPr>
          <p:cNvGrpSpPr/>
          <p:nvPr/>
        </p:nvGrpSpPr>
        <p:grpSpPr>
          <a:xfrm>
            <a:off x="6502400" y="3218623"/>
            <a:ext cx="897356" cy="412173"/>
            <a:chOff x="-3001232" y="1665312"/>
            <a:chExt cx="897356" cy="412173"/>
          </a:xfrm>
        </p:grpSpPr>
        <p:sp>
          <p:nvSpPr>
            <p:cNvPr id="17" name="Rectangle 16">
              <a:extLst>
                <a:ext uri="{FF2B5EF4-FFF2-40B4-BE49-F238E27FC236}">
                  <a16:creationId xmlns:a16="http://schemas.microsoft.com/office/drawing/2014/main" id="{D58E27F0-8288-4967-B1E7-F4810F315D2E}"/>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8" name="TextBox 17">
              <a:extLst>
                <a:ext uri="{FF2B5EF4-FFF2-40B4-BE49-F238E27FC236}">
                  <a16:creationId xmlns:a16="http://schemas.microsoft.com/office/drawing/2014/main" id="{8FD90237-4F48-4085-B6BA-BAF24F4B2964}"/>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S2942P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0" name="Group 19">
            <a:extLst>
              <a:ext uri="{FF2B5EF4-FFF2-40B4-BE49-F238E27FC236}">
                <a16:creationId xmlns:a16="http://schemas.microsoft.com/office/drawing/2014/main" id="{3B1F2B9B-6EF3-4F69-99DD-F20242E93FA2}"/>
              </a:ext>
            </a:extLst>
          </p:cNvPr>
          <p:cNvGrpSpPr/>
          <p:nvPr/>
        </p:nvGrpSpPr>
        <p:grpSpPr>
          <a:xfrm>
            <a:off x="12022779" y="3218622"/>
            <a:ext cx="897356" cy="412173"/>
            <a:chOff x="-3001232" y="1665312"/>
            <a:chExt cx="897356" cy="412173"/>
          </a:xfrm>
        </p:grpSpPr>
        <p:sp>
          <p:nvSpPr>
            <p:cNvPr id="21" name="Rectangle 20">
              <a:extLst>
                <a:ext uri="{FF2B5EF4-FFF2-40B4-BE49-F238E27FC236}">
                  <a16:creationId xmlns:a16="http://schemas.microsoft.com/office/drawing/2014/main" id="{80295B18-1BA9-4379-93BA-F20B6033686E}"/>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2" name="TextBox 21">
              <a:extLst>
                <a:ext uri="{FF2B5EF4-FFF2-40B4-BE49-F238E27FC236}">
                  <a16:creationId xmlns:a16="http://schemas.microsoft.com/office/drawing/2014/main" id="{B8E58CCE-1E59-42FD-A7AC-968342DAA30F}"/>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S2921B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3" name="Group 22">
            <a:extLst>
              <a:ext uri="{FF2B5EF4-FFF2-40B4-BE49-F238E27FC236}">
                <a16:creationId xmlns:a16="http://schemas.microsoft.com/office/drawing/2014/main" id="{96DCAFA7-D49B-4BA4-B704-827E1FA45C11}"/>
              </a:ext>
            </a:extLst>
          </p:cNvPr>
          <p:cNvGrpSpPr/>
          <p:nvPr/>
        </p:nvGrpSpPr>
        <p:grpSpPr>
          <a:xfrm>
            <a:off x="9020352" y="5589824"/>
            <a:ext cx="897356" cy="412173"/>
            <a:chOff x="-3001232" y="1665312"/>
            <a:chExt cx="897356" cy="412173"/>
          </a:xfrm>
        </p:grpSpPr>
        <p:sp>
          <p:nvSpPr>
            <p:cNvPr id="24" name="Rectangle 23">
              <a:extLst>
                <a:ext uri="{FF2B5EF4-FFF2-40B4-BE49-F238E27FC236}">
                  <a16:creationId xmlns:a16="http://schemas.microsoft.com/office/drawing/2014/main" id="{31BAC9E5-AD91-4517-B42E-CFC8320AA4B7}"/>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5" name="TextBox 24">
              <a:extLst>
                <a:ext uri="{FF2B5EF4-FFF2-40B4-BE49-F238E27FC236}">
                  <a16:creationId xmlns:a16="http://schemas.microsoft.com/office/drawing/2014/main" id="{59A170F3-C53A-40B0-AF3B-9F48BE08AF66}"/>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S2942SB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6" name="Group 25">
            <a:extLst>
              <a:ext uri="{FF2B5EF4-FFF2-40B4-BE49-F238E27FC236}">
                <a16:creationId xmlns:a16="http://schemas.microsoft.com/office/drawing/2014/main" id="{38E9A14C-459D-473A-9C3C-9BDE6D498C28}"/>
              </a:ext>
            </a:extLst>
          </p:cNvPr>
          <p:cNvGrpSpPr/>
          <p:nvPr/>
        </p:nvGrpSpPr>
        <p:grpSpPr>
          <a:xfrm>
            <a:off x="8600681" y="8570514"/>
            <a:ext cx="897356" cy="412173"/>
            <a:chOff x="-3001232" y="1665312"/>
            <a:chExt cx="897356" cy="412173"/>
          </a:xfrm>
        </p:grpSpPr>
        <p:sp>
          <p:nvSpPr>
            <p:cNvPr id="27" name="Rectangle 26">
              <a:extLst>
                <a:ext uri="{FF2B5EF4-FFF2-40B4-BE49-F238E27FC236}">
                  <a16:creationId xmlns:a16="http://schemas.microsoft.com/office/drawing/2014/main" id="{A59774EC-DCEE-4267-8B08-52EAFD6C9E60}"/>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8" name="TextBox 27">
              <a:extLst>
                <a:ext uri="{FF2B5EF4-FFF2-40B4-BE49-F238E27FC236}">
                  <a16:creationId xmlns:a16="http://schemas.microsoft.com/office/drawing/2014/main" id="{8E1BCEA9-293B-4E8F-8A32-F5E447C7E47A}"/>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S2142B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9" name="Group 28">
            <a:extLst>
              <a:ext uri="{FF2B5EF4-FFF2-40B4-BE49-F238E27FC236}">
                <a16:creationId xmlns:a16="http://schemas.microsoft.com/office/drawing/2014/main" id="{0EDD9E38-5176-49CD-8CBB-C92E4102DB1A}"/>
              </a:ext>
            </a:extLst>
          </p:cNvPr>
          <p:cNvGrpSpPr/>
          <p:nvPr/>
        </p:nvGrpSpPr>
        <p:grpSpPr>
          <a:xfrm>
            <a:off x="12022779" y="8561858"/>
            <a:ext cx="897356" cy="412173"/>
            <a:chOff x="-3001232" y="1665312"/>
            <a:chExt cx="897356" cy="412173"/>
          </a:xfrm>
        </p:grpSpPr>
        <p:sp>
          <p:nvSpPr>
            <p:cNvPr id="30" name="Rectangle 29">
              <a:extLst>
                <a:ext uri="{FF2B5EF4-FFF2-40B4-BE49-F238E27FC236}">
                  <a16:creationId xmlns:a16="http://schemas.microsoft.com/office/drawing/2014/main" id="{94DD56BE-AB02-46E8-8DDB-BBE8AA4C0254}"/>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1" name="TextBox 30">
              <a:extLst>
                <a:ext uri="{FF2B5EF4-FFF2-40B4-BE49-F238E27FC236}">
                  <a16:creationId xmlns:a16="http://schemas.microsoft.com/office/drawing/2014/main" id="{572822F0-BB4C-4EA8-B7F1-FC219418AAFB}"/>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S2133O</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32" name="Group 31">
            <a:extLst>
              <a:ext uri="{FF2B5EF4-FFF2-40B4-BE49-F238E27FC236}">
                <a16:creationId xmlns:a16="http://schemas.microsoft.com/office/drawing/2014/main" id="{B5E0A243-71C4-4A23-B954-1AB603E78B16}"/>
              </a:ext>
            </a:extLst>
          </p:cNvPr>
          <p:cNvGrpSpPr/>
          <p:nvPr/>
        </p:nvGrpSpPr>
        <p:grpSpPr>
          <a:xfrm>
            <a:off x="12022781" y="5590098"/>
            <a:ext cx="897356" cy="412173"/>
            <a:chOff x="-3001232" y="1665312"/>
            <a:chExt cx="897356" cy="412173"/>
          </a:xfrm>
        </p:grpSpPr>
        <p:sp>
          <p:nvSpPr>
            <p:cNvPr id="33" name="Rectangle 32">
              <a:extLst>
                <a:ext uri="{FF2B5EF4-FFF2-40B4-BE49-F238E27FC236}">
                  <a16:creationId xmlns:a16="http://schemas.microsoft.com/office/drawing/2014/main" id="{1AAC18B5-9E9E-43C2-9CAC-84692BAD4CB9}"/>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4" name="TextBox 33">
              <a:extLst>
                <a:ext uri="{FF2B5EF4-FFF2-40B4-BE49-F238E27FC236}">
                  <a16:creationId xmlns:a16="http://schemas.microsoft.com/office/drawing/2014/main" id="{CFEECFDE-E4D3-4E97-9CAD-EB9752BC5C4E}"/>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S2121P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1026" name="Picture 2" descr="Flag of Italy - Wikipedia">
            <a:extLst>
              <a:ext uri="{FF2B5EF4-FFF2-40B4-BE49-F238E27FC236}">
                <a16:creationId xmlns:a16="http://schemas.microsoft.com/office/drawing/2014/main" id="{516B98FE-87B2-71E0-3A9A-BEA11D2184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217" y="624959"/>
            <a:ext cx="1167809" cy="7785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254000" y="-152400"/>
            <a:ext cx="5859722" cy="1739422"/>
          </a:xfrm>
          <a:prstGeom prst="rect">
            <a:avLst/>
          </a:prstGeom>
        </p:spPr>
        <p:txBody>
          <a:bodyPr/>
          <a:lstStyle/>
          <a:p>
            <a:pPr lvl="0" algn="l" defTabSz="566674">
              <a:defRPr sz="1800"/>
            </a:pPr>
            <a:r>
              <a:rPr lang="en-US" sz="6600">
                <a:solidFill>
                  <a:srgbClr val="F2802A"/>
                </a:solidFill>
              </a:rPr>
              <a:t>QUADRO COLLECTION</a:t>
            </a:r>
            <a:endParaRPr sz="6600">
              <a:solidFill>
                <a:srgbClr val="F2802A"/>
              </a:solidFill>
            </a:endParaRPr>
          </a:p>
        </p:txBody>
      </p:sp>
      <p:sp>
        <p:nvSpPr>
          <p:cNvPr id="69" name="Shape 69"/>
          <p:cNvSpPr>
            <a:spLocks noGrp="1"/>
          </p:cNvSpPr>
          <p:nvPr>
            <p:ph type="body" idx="1"/>
          </p:nvPr>
        </p:nvSpPr>
        <p:spPr>
          <a:xfrm>
            <a:off x="253999" y="1350335"/>
            <a:ext cx="6360557" cy="7653965"/>
          </a:xfrm>
          <a:prstGeom prst="rect">
            <a:avLst/>
          </a:prstGeom>
        </p:spPr>
        <p:txBody>
          <a:bodyPr>
            <a:normAutofit fontScale="70000" lnSpcReduction="20000"/>
          </a:bodyPr>
          <a:lstStyle/>
          <a:p>
            <a:pPr marL="0" lvl="0" indent="0">
              <a:buNone/>
            </a:pPr>
            <a:r>
              <a:rPr lang="en-US" sz="2800" u="sng" dirty="0">
                <a:latin typeface="Roboto" panose="02000000000000000000" pitchFamily="2" charset="0"/>
                <a:ea typeface="Roboto" panose="02000000000000000000" pitchFamily="2" charset="0"/>
              </a:rPr>
              <a:t>Highlights:</a:t>
            </a:r>
          </a:p>
          <a:p>
            <a:pPr lvl="0"/>
            <a:r>
              <a:rPr lang="en-US" sz="2800" dirty="0">
                <a:latin typeface="Roboto" panose="02000000000000000000" pitchFamily="2" charset="0"/>
                <a:ea typeface="Roboto" panose="02000000000000000000" pitchFamily="2" charset="0"/>
              </a:rPr>
              <a:t>Dry element technology: 10-15min heat up time</a:t>
            </a:r>
          </a:p>
          <a:p>
            <a:pPr lvl="0"/>
            <a:r>
              <a:rPr lang="en-US" sz="2800" dirty="0">
                <a:latin typeface="Roboto" panose="02000000000000000000" pitchFamily="2" charset="0"/>
                <a:ea typeface="Roboto" panose="02000000000000000000" pitchFamily="2" charset="0"/>
              </a:rPr>
              <a:t>Stocked Finishes: Brushed, Matte Black &amp; Polished</a:t>
            </a:r>
          </a:p>
          <a:p>
            <a:r>
              <a:rPr lang="en-US" sz="2800" dirty="0">
                <a:latin typeface="Roboto" panose="02000000000000000000" pitchFamily="2" charset="0"/>
                <a:ea typeface="Roboto" panose="02000000000000000000" pitchFamily="2" charset="0"/>
              </a:rPr>
              <a:t>Digital Heat Controller: 9 levels of temperature control</a:t>
            </a:r>
            <a:br>
              <a:rPr lang="en-US" sz="2800" dirty="0">
                <a:latin typeface="Roboto" panose="02000000000000000000" pitchFamily="2" charset="0"/>
                <a:ea typeface="Roboto" panose="02000000000000000000" pitchFamily="2" charset="0"/>
              </a:rPr>
            </a:br>
            <a:r>
              <a:rPr lang="en-US" sz="1800" dirty="0">
                <a:latin typeface="Roboto" panose="02000000000000000000" pitchFamily="2" charset="0"/>
                <a:ea typeface="Roboto" panose="02000000000000000000" pitchFamily="2" charset="0"/>
              </a:rPr>
              <a:t>(standard on all models except Q2016 – optional)</a:t>
            </a:r>
          </a:p>
          <a:p>
            <a:pPr lvl="0"/>
            <a:r>
              <a:rPr lang="en-US" sz="2800" dirty="0">
                <a:latin typeface="Roboto" panose="02000000000000000000" pitchFamily="2" charset="0"/>
                <a:ea typeface="Roboto" panose="02000000000000000000" pitchFamily="2" charset="0"/>
              </a:rPr>
              <a:t>Dual-purpose function: Heated Towel rack and space heater</a:t>
            </a:r>
          </a:p>
          <a:p>
            <a:pPr lvl="0"/>
            <a:r>
              <a:rPr lang="en-US" sz="2800" dirty="0">
                <a:latin typeface="Roboto" panose="02000000000000000000" pitchFamily="2" charset="0"/>
                <a:ea typeface="Roboto" panose="02000000000000000000" pitchFamily="2" charset="0"/>
              </a:rPr>
              <a:t>Custom sizes and finishes available – special order</a:t>
            </a:r>
          </a:p>
          <a:p>
            <a:r>
              <a:rPr lang="en-US" sz="2800" dirty="0">
                <a:latin typeface="Roboto" panose="02000000000000000000" pitchFamily="2" charset="0"/>
                <a:ea typeface="Roboto" panose="02000000000000000000" pitchFamily="2" charset="0"/>
              </a:rPr>
              <a:t>Left hand electrical available – special order</a:t>
            </a:r>
          </a:p>
          <a:p>
            <a:pPr marL="0" lvl="0" indent="0">
              <a:buNone/>
            </a:pPr>
            <a:r>
              <a:rPr lang="en-US" sz="2800" u="sng" dirty="0">
                <a:latin typeface="Roboto" panose="02000000000000000000" pitchFamily="2" charset="0"/>
                <a:ea typeface="Roboto" panose="02000000000000000000" pitchFamily="2" charset="0"/>
              </a:rPr>
              <a:t>What to order:</a:t>
            </a:r>
          </a:p>
          <a:p>
            <a:r>
              <a:rPr lang="en-US" sz="2800" dirty="0">
                <a:latin typeface="Roboto" panose="02000000000000000000" pitchFamily="2" charset="0"/>
                <a:ea typeface="Roboto" panose="02000000000000000000" pitchFamily="2" charset="0"/>
              </a:rPr>
              <a:t>Included: Hardwire Kit, Mounting Hardware, Digital Heat Controller (except Q2016 – On/Off switch)</a:t>
            </a:r>
          </a:p>
          <a:p>
            <a:r>
              <a:rPr lang="en-US" sz="2800" dirty="0">
                <a:latin typeface="Roboto" panose="02000000000000000000" pitchFamily="2" charset="0"/>
                <a:ea typeface="Roboto" panose="02000000000000000000" pitchFamily="2" charset="0"/>
              </a:rPr>
              <a:t>Required: Nothing additional</a:t>
            </a:r>
          </a:p>
          <a:p>
            <a:r>
              <a:rPr lang="en-US" sz="2800" dirty="0">
                <a:latin typeface="Roboto" panose="02000000000000000000" pitchFamily="2" charset="0"/>
                <a:ea typeface="Roboto" panose="02000000000000000000" pitchFamily="2" charset="0"/>
              </a:rPr>
              <a:t>Optional: Remote DHC; Timer; Bathrobe hook</a:t>
            </a: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2" name="Group 1">
            <a:extLst>
              <a:ext uri="{FF2B5EF4-FFF2-40B4-BE49-F238E27FC236}">
                <a16:creationId xmlns:a16="http://schemas.microsoft.com/office/drawing/2014/main" id="{99FF0798-5864-46F7-AC45-033C95E838AF}"/>
              </a:ext>
            </a:extLst>
          </p:cNvPr>
          <p:cNvGrpSpPr/>
          <p:nvPr/>
        </p:nvGrpSpPr>
        <p:grpSpPr>
          <a:xfrm>
            <a:off x="7196447" y="311311"/>
            <a:ext cx="5389253" cy="8178710"/>
            <a:chOff x="7992094" y="311311"/>
            <a:chExt cx="4593606" cy="6971239"/>
          </a:xfrm>
        </p:grpSpPr>
        <p:pic>
          <p:nvPicPr>
            <p:cNvPr id="15" name="pasted-image.png">
              <a:extLst>
                <a:ext uri="{FF2B5EF4-FFF2-40B4-BE49-F238E27FC236}">
                  <a16:creationId xmlns:a16="http://schemas.microsoft.com/office/drawing/2014/main" id="{F2AD2450-D737-40AA-9F99-7BE2E1E2CB9D}"/>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7992094" y="4904917"/>
              <a:ext cx="2341235" cy="2377633"/>
            </a:xfrm>
            <a:prstGeom prst="rect">
              <a:avLst/>
            </a:prstGeom>
            <a:ln w="12700">
              <a:miter lim="400000"/>
            </a:ln>
          </p:spPr>
        </p:pic>
        <p:pic>
          <p:nvPicPr>
            <p:cNvPr id="17" name="Picture 16" descr="A large white building&#10;&#10;Description automatically generated">
              <a:extLst>
                <a:ext uri="{FF2B5EF4-FFF2-40B4-BE49-F238E27FC236}">
                  <a16:creationId xmlns:a16="http://schemas.microsoft.com/office/drawing/2014/main" id="{3C79EF84-227F-4D22-B0C3-207F8F9E91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92094" y="311311"/>
              <a:ext cx="4593606" cy="4593606"/>
            </a:xfrm>
            <a:prstGeom prst="rect">
              <a:avLst/>
            </a:prstGeom>
          </p:spPr>
        </p:pic>
        <p:pic>
          <p:nvPicPr>
            <p:cNvPr id="18" name="Picture 17" descr="A large white tub sitting next to a window&#10;&#10;Description automatically generated">
              <a:extLst>
                <a:ext uri="{FF2B5EF4-FFF2-40B4-BE49-F238E27FC236}">
                  <a16:creationId xmlns:a16="http://schemas.microsoft.com/office/drawing/2014/main" id="{41E424A7-E01C-426A-866C-3191B8CB07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33329" y="4904916"/>
              <a:ext cx="2252371" cy="2377633"/>
            </a:xfrm>
            <a:prstGeom prst="rect">
              <a:avLst/>
            </a:prstGeom>
          </p:spPr>
        </p:pic>
      </p:grpSp>
      <p:grpSp>
        <p:nvGrpSpPr>
          <p:cNvPr id="10" name="Group 9">
            <a:extLst>
              <a:ext uri="{FF2B5EF4-FFF2-40B4-BE49-F238E27FC236}">
                <a16:creationId xmlns:a16="http://schemas.microsoft.com/office/drawing/2014/main" id="{9F2BB62D-B181-44D4-B989-8078A5E93B45}"/>
              </a:ext>
            </a:extLst>
          </p:cNvPr>
          <p:cNvGrpSpPr/>
          <p:nvPr/>
        </p:nvGrpSpPr>
        <p:grpSpPr>
          <a:xfrm>
            <a:off x="11472530" y="5288389"/>
            <a:ext cx="1113170" cy="412173"/>
            <a:chOff x="-3001232" y="1665312"/>
            <a:chExt cx="897356" cy="412173"/>
          </a:xfrm>
        </p:grpSpPr>
        <p:sp>
          <p:nvSpPr>
            <p:cNvPr id="11" name="Rectangle 10">
              <a:extLst>
                <a:ext uri="{FF2B5EF4-FFF2-40B4-BE49-F238E27FC236}">
                  <a16:creationId xmlns:a16="http://schemas.microsoft.com/office/drawing/2014/main" id="{3219183E-77B8-4C52-83FF-BB60D9E5EADD}"/>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2" name="TextBox 11">
              <a:extLst>
                <a:ext uri="{FF2B5EF4-FFF2-40B4-BE49-F238E27FC236}">
                  <a16:creationId xmlns:a16="http://schemas.microsoft.com/office/drawing/2014/main" id="{98146B51-70B7-4D72-933B-369D04977F91}"/>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Q2842MB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13" name="Group 12">
            <a:extLst>
              <a:ext uri="{FF2B5EF4-FFF2-40B4-BE49-F238E27FC236}">
                <a16:creationId xmlns:a16="http://schemas.microsoft.com/office/drawing/2014/main" id="{DC08F503-774C-4F94-B83C-F1209AC512AE}"/>
              </a:ext>
            </a:extLst>
          </p:cNvPr>
          <p:cNvGrpSpPr/>
          <p:nvPr/>
        </p:nvGrpSpPr>
        <p:grpSpPr>
          <a:xfrm>
            <a:off x="7196447" y="8074465"/>
            <a:ext cx="897356" cy="412173"/>
            <a:chOff x="-3001232" y="1665312"/>
            <a:chExt cx="897356" cy="412173"/>
          </a:xfrm>
        </p:grpSpPr>
        <p:sp>
          <p:nvSpPr>
            <p:cNvPr id="14" name="Rectangle 13">
              <a:extLst>
                <a:ext uri="{FF2B5EF4-FFF2-40B4-BE49-F238E27FC236}">
                  <a16:creationId xmlns:a16="http://schemas.microsoft.com/office/drawing/2014/main" id="{053E205C-4ACA-4589-A857-B5576C7FD45D}"/>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TextBox 15">
              <a:extLst>
                <a:ext uri="{FF2B5EF4-FFF2-40B4-BE49-F238E27FC236}">
                  <a16:creationId xmlns:a16="http://schemas.microsoft.com/office/drawing/2014/main" id="{4E2D60D5-0D15-439F-82FB-34B262AC1999}"/>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Q2042B</a:t>
              </a:r>
            </a:p>
          </p:txBody>
        </p:sp>
      </p:grpSp>
      <p:grpSp>
        <p:nvGrpSpPr>
          <p:cNvPr id="19" name="Group 18">
            <a:extLst>
              <a:ext uri="{FF2B5EF4-FFF2-40B4-BE49-F238E27FC236}">
                <a16:creationId xmlns:a16="http://schemas.microsoft.com/office/drawing/2014/main" id="{C92600BA-5CCC-4EFF-9159-E592B4DD6D27}"/>
              </a:ext>
            </a:extLst>
          </p:cNvPr>
          <p:cNvGrpSpPr/>
          <p:nvPr/>
        </p:nvGrpSpPr>
        <p:grpSpPr>
          <a:xfrm>
            <a:off x="9943201" y="8065523"/>
            <a:ext cx="897356" cy="412173"/>
            <a:chOff x="-3001232" y="1665312"/>
            <a:chExt cx="897356" cy="412173"/>
          </a:xfrm>
        </p:grpSpPr>
        <p:sp>
          <p:nvSpPr>
            <p:cNvPr id="20" name="Rectangle 19">
              <a:extLst>
                <a:ext uri="{FF2B5EF4-FFF2-40B4-BE49-F238E27FC236}">
                  <a16:creationId xmlns:a16="http://schemas.microsoft.com/office/drawing/2014/main" id="{3D2D0A04-6503-4F61-8E18-1158BE61819E}"/>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1" name="TextBox 20">
              <a:extLst>
                <a:ext uri="{FF2B5EF4-FFF2-40B4-BE49-F238E27FC236}">
                  <a16:creationId xmlns:a16="http://schemas.microsoft.com/office/drawing/2014/main" id="{34F8CC32-6F9D-4673-8DD4-9248C29A8F05}"/>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Q2033P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3" name="Picture 2" descr="Flag of Italy - Wikipedia">
            <a:extLst>
              <a:ext uri="{FF2B5EF4-FFF2-40B4-BE49-F238E27FC236}">
                <a16:creationId xmlns:a16="http://schemas.microsoft.com/office/drawing/2014/main" id="{6AC9DCF5-4901-7107-EB2F-D87C9CA2B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7446" y="434341"/>
            <a:ext cx="1247527" cy="83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57850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p:cNvSpPr>
          <p:nvPr>
            <p:ph type="title"/>
          </p:nvPr>
        </p:nvSpPr>
        <p:spPr>
          <a:xfrm>
            <a:off x="952500" y="419100"/>
            <a:ext cx="11099800" cy="1384300"/>
          </a:xfrm>
          <a:prstGeom prst="rect">
            <a:avLst/>
          </a:prstGeom>
        </p:spPr>
        <p:txBody>
          <a:bodyPr/>
          <a:lstStyle/>
          <a:p>
            <a:pPr lvl="0">
              <a:defRPr sz="1800"/>
            </a:pPr>
            <a:r>
              <a:rPr sz="8000">
                <a:solidFill>
                  <a:schemeClr val="accent4"/>
                </a:solidFill>
              </a:rPr>
              <a:t>Learning Objectives</a:t>
            </a:r>
          </a:p>
        </p:txBody>
      </p:sp>
      <p:sp>
        <p:nvSpPr>
          <p:cNvPr id="36" name="Shape 36"/>
          <p:cNvSpPr>
            <a:spLocks noGrp="1"/>
          </p:cNvSpPr>
          <p:nvPr>
            <p:ph type="body" idx="1"/>
          </p:nvPr>
        </p:nvSpPr>
        <p:spPr>
          <a:xfrm>
            <a:off x="546100" y="1868180"/>
            <a:ext cx="5273450" cy="6815667"/>
          </a:xfrm>
          <a:prstGeom prst="rect">
            <a:avLst/>
          </a:prstGeom>
        </p:spPr>
        <p:txBody>
          <a:bodyPr>
            <a:normAutofit/>
          </a:bodyPr>
          <a:lstStyle/>
          <a:p>
            <a:pPr lvl="0">
              <a:defRPr sz="1800"/>
            </a:pPr>
            <a:r>
              <a:rPr lang="en-US" sz="3600" dirty="0">
                <a:latin typeface="Roboto" panose="02000000000000000000" pitchFamily="2" charset="0"/>
                <a:ea typeface="Roboto" panose="02000000000000000000" pitchFamily="2" charset="0"/>
              </a:rPr>
              <a:t>B</a:t>
            </a:r>
            <a:r>
              <a:rPr sz="3600" dirty="0">
                <a:latin typeface="Roboto" panose="02000000000000000000" pitchFamily="2" charset="0"/>
                <a:ea typeface="Roboto" panose="02000000000000000000" pitchFamily="2" charset="0"/>
              </a:rPr>
              <a:t>enefits, </a:t>
            </a:r>
            <a:r>
              <a:rPr lang="en-US" sz="3600" dirty="0">
                <a:latin typeface="Roboto" panose="02000000000000000000" pitchFamily="2" charset="0"/>
                <a:ea typeface="Roboto" panose="02000000000000000000" pitchFamily="2" charset="0"/>
              </a:rPr>
              <a:t>functions </a:t>
            </a:r>
            <a:r>
              <a:rPr sz="3600" dirty="0">
                <a:latin typeface="Roboto" panose="02000000000000000000" pitchFamily="2" charset="0"/>
                <a:ea typeface="Roboto" panose="02000000000000000000" pitchFamily="2" charset="0"/>
              </a:rPr>
              <a:t>and applications</a:t>
            </a:r>
            <a:endParaRPr lang="en-US" sz="3600" dirty="0">
              <a:latin typeface="Roboto" panose="02000000000000000000" pitchFamily="2" charset="0"/>
              <a:ea typeface="Roboto" panose="02000000000000000000" pitchFamily="2" charset="0"/>
            </a:endParaRPr>
          </a:p>
          <a:p>
            <a:pPr lvl="0">
              <a:defRPr sz="1800"/>
            </a:pPr>
            <a:r>
              <a:rPr lang="en-US" sz="3600" dirty="0">
                <a:latin typeface="Roboto" panose="02000000000000000000" pitchFamily="2" charset="0"/>
                <a:ea typeface="Roboto" panose="02000000000000000000" pitchFamily="2" charset="0"/>
              </a:rPr>
              <a:t>Technology</a:t>
            </a:r>
            <a:endParaRPr sz="3600" dirty="0">
              <a:latin typeface="Roboto" panose="02000000000000000000" pitchFamily="2" charset="0"/>
              <a:ea typeface="Roboto" panose="02000000000000000000" pitchFamily="2" charset="0"/>
            </a:endParaRPr>
          </a:p>
          <a:p>
            <a:pPr lvl="0">
              <a:defRPr sz="1800"/>
            </a:pPr>
            <a:r>
              <a:rPr lang="en-US" sz="3600" dirty="0">
                <a:latin typeface="Roboto" panose="02000000000000000000" pitchFamily="2" charset="0"/>
                <a:ea typeface="Roboto" panose="02000000000000000000" pitchFamily="2" charset="0"/>
              </a:rPr>
              <a:t>How to Sell</a:t>
            </a:r>
            <a:endParaRPr sz="3600" dirty="0">
              <a:latin typeface="Roboto" panose="02000000000000000000" pitchFamily="2" charset="0"/>
              <a:ea typeface="Roboto" panose="02000000000000000000" pitchFamily="2" charset="0"/>
            </a:endParaRPr>
          </a:p>
          <a:p>
            <a:pPr lvl="0">
              <a:defRPr sz="1800"/>
            </a:pPr>
            <a:r>
              <a:rPr lang="en-US" sz="3600" dirty="0">
                <a:latin typeface="Roboto" panose="02000000000000000000" pitchFamily="2" charset="0"/>
                <a:ea typeface="Roboto" panose="02000000000000000000" pitchFamily="2" charset="0"/>
              </a:rPr>
              <a:t>Collections and Accessories</a:t>
            </a:r>
            <a:endParaRPr sz="3600" dirty="0">
              <a:latin typeface="Roboto" panose="02000000000000000000" pitchFamily="2" charset="0"/>
              <a:ea typeface="Roboto" panose="02000000000000000000" pitchFamily="2" charset="0"/>
            </a:endParaRPr>
          </a:p>
        </p:txBody>
      </p:sp>
      <p:sp>
        <p:nvSpPr>
          <p:cNvPr id="2" name="Rectangle 1"/>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9551" y="1803400"/>
            <a:ext cx="6880447" cy="6880447"/>
          </a:xfrm>
          <a:prstGeom prst="rect">
            <a:avLst/>
          </a:prstGeom>
        </p:spPr>
      </p:pic>
      <p:grpSp>
        <p:nvGrpSpPr>
          <p:cNvPr id="7" name="Group 6">
            <a:extLst>
              <a:ext uri="{FF2B5EF4-FFF2-40B4-BE49-F238E27FC236}">
                <a16:creationId xmlns:a16="http://schemas.microsoft.com/office/drawing/2014/main" id="{76F89F9C-5AD6-4B7C-B38B-894A35AAEC3F}"/>
              </a:ext>
            </a:extLst>
          </p:cNvPr>
          <p:cNvGrpSpPr/>
          <p:nvPr/>
        </p:nvGrpSpPr>
        <p:grpSpPr>
          <a:xfrm>
            <a:off x="11179791" y="8268189"/>
            <a:ext cx="1520207" cy="414490"/>
            <a:chOff x="-3001233" y="1662995"/>
            <a:chExt cx="1520207" cy="414490"/>
          </a:xfrm>
        </p:grpSpPr>
        <p:sp>
          <p:nvSpPr>
            <p:cNvPr id="4" name="Rectangle 3">
              <a:extLst>
                <a:ext uri="{FF2B5EF4-FFF2-40B4-BE49-F238E27FC236}">
                  <a16:creationId xmlns:a16="http://schemas.microsoft.com/office/drawing/2014/main" id="{E4BF0739-19C1-4BB5-92BD-291485BFAC96}"/>
                </a:ext>
              </a:extLst>
            </p:cNvPr>
            <p:cNvSpPr/>
            <p:nvPr/>
          </p:nvSpPr>
          <p:spPr>
            <a:xfrm>
              <a:off x="-3001232" y="1665312"/>
              <a:ext cx="152020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TextBox 5">
              <a:extLst>
                <a:ext uri="{FF2B5EF4-FFF2-40B4-BE49-F238E27FC236}">
                  <a16:creationId xmlns:a16="http://schemas.microsoft.com/office/drawing/2014/main" id="{F9EACD39-C230-454C-881B-EEC0521B0803}"/>
                </a:ext>
              </a:extLst>
            </p:cNvPr>
            <p:cNvSpPr txBox="1"/>
            <p:nvPr/>
          </p:nvSpPr>
          <p:spPr>
            <a:xfrm>
              <a:off x="-3001233" y="1662995"/>
              <a:ext cx="152020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rPr>
                <a:t>Q2833B</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title"/>
          </p:nvPr>
        </p:nvSpPr>
        <p:spPr>
          <a:xfrm>
            <a:off x="241300" y="-152400"/>
            <a:ext cx="5904320" cy="1739422"/>
          </a:xfrm>
          <a:prstGeom prst="rect">
            <a:avLst/>
          </a:prstGeom>
        </p:spPr>
        <p:txBody>
          <a:bodyPr/>
          <a:lstStyle/>
          <a:p>
            <a:pPr lvl="0" algn="l">
              <a:defRPr sz="1800"/>
            </a:pPr>
            <a:r>
              <a:rPr lang="en-US" sz="2000" cap="all">
                <a:latin typeface="+mn-lt"/>
                <a:ea typeface="+mn-ea"/>
                <a:cs typeface="+mn-cs"/>
                <a:sym typeface="Ropa Sans"/>
              </a:rPr>
              <a:t>HEATED TOWEL RACK / SPACE HEATER</a:t>
            </a:r>
            <a:r>
              <a:rPr sz="2000" cap="all">
                <a:latin typeface="+mn-lt"/>
                <a:ea typeface="+mn-ea"/>
                <a:cs typeface="+mn-cs"/>
                <a:sym typeface="Ropa Sans"/>
              </a:rPr>
              <a:t>:</a:t>
            </a:r>
          </a:p>
          <a:p>
            <a:pPr lvl="0" algn="l">
              <a:defRPr sz="1800"/>
            </a:pPr>
            <a:r>
              <a:rPr lang="en-US" sz="6600">
                <a:solidFill>
                  <a:srgbClr val="F2802A"/>
                </a:solidFill>
              </a:rPr>
              <a:t>VEGA COLLECTION</a:t>
            </a:r>
            <a:endParaRPr sz="6600">
              <a:solidFill>
                <a:srgbClr val="F2802A"/>
              </a:solidFill>
            </a:endParaRPr>
          </a:p>
        </p:txBody>
      </p:sp>
      <p:sp>
        <p:nvSpPr>
          <p:cNvPr id="75" name="Shape 75"/>
          <p:cNvSpPr>
            <a:spLocks noGrp="1"/>
          </p:cNvSpPr>
          <p:nvPr>
            <p:ph type="body" idx="1"/>
          </p:nvPr>
        </p:nvSpPr>
        <p:spPr>
          <a:xfrm>
            <a:off x="241299" y="1587022"/>
            <a:ext cx="7627693" cy="7417278"/>
          </a:xfrm>
          <a:prstGeom prst="rect">
            <a:avLst/>
          </a:prstGeom>
        </p:spPr>
        <p:txBody>
          <a:bodyPr>
            <a:normAutofit fontScale="55000" lnSpcReduction="20000"/>
          </a:bodyPr>
          <a:lstStyle/>
          <a:p>
            <a:pPr marL="0" lvl="0" indent="0">
              <a:buNone/>
            </a:pPr>
            <a:r>
              <a:rPr lang="en-US" sz="3200" u="sng" dirty="0">
                <a:latin typeface="Roboto" panose="02000000000000000000" pitchFamily="2" charset="0"/>
                <a:ea typeface="Roboto" panose="02000000000000000000" pitchFamily="2" charset="0"/>
              </a:rPr>
              <a:t>Highlights:</a:t>
            </a:r>
          </a:p>
          <a:p>
            <a:pPr lvl="0"/>
            <a:r>
              <a:rPr lang="en-US" sz="3200" dirty="0">
                <a:latin typeface="Roboto" panose="02000000000000000000" pitchFamily="2" charset="0"/>
                <a:ea typeface="Roboto" panose="02000000000000000000" pitchFamily="2" charset="0"/>
              </a:rPr>
              <a:t>Dry element technology: 10-15min heat up time</a:t>
            </a:r>
          </a:p>
          <a:p>
            <a:pPr lvl="0"/>
            <a:r>
              <a:rPr lang="en-US" sz="3200" dirty="0">
                <a:latin typeface="Roboto" panose="02000000000000000000" pitchFamily="2" charset="0"/>
                <a:ea typeface="Roboto" panose="02000000000000000000" pitchFamily="2" charset="0"/>
              </a:rPr>
              <a:t>Stocked Finishes: Brushed, Matte Black, Polished &amp; White</a:t>
            </a:r>
          </a:p>
          <a:p>
            <a:pPr lvl="0"/>
            <a:r>
              <a:rPr lang="en-US" sz="3200" dirty="0">
                <a:latin typeface="Roboto" panose="02000000000000000000" pitchFamily="2" charset="0"/>
                <a:ea typeface="Roboto" panose="02000000000000000000" pitchFamily="2" charset="0"/>
              </a:rPr>
              <a:t>Flat panels = more surface area – most efficient collection</a:t>
            </a:r>
          </a:p>
          <a:p>
            <a:pPr lvl="0"/>
            <a:r>
              <a:rPr lang="en-US" sz="3200" dirty="0">
                <a:latin typeface="Roboto" panose="02000000000000000000" pitchFamily="2" charset="0"/>
                <a:ea typeface="Roboto" panose="02000000000000000000" pitchFamily="2" charset="0"/>
              </a:rPr>
              <a:t>Digital Heat Controller: 9 levels of temperature control</a:t>
            </a:r>
          </a:p>
          <a:p>
            <a:pPr lvl="0"/>
            <a:r>
              <a:rPr lang="en-US" sz="3200" dirty="0">
                <a:latin typeface="Roboto" panose="02000000000000000000" pitchFamily="2" charset="0"/>
                <a:ea typeface="Roboto" panose="02000000000000000000" pitchFamily="2" charset="0"/>
              </a:rPr>
              <a:t>Dual-purpose function: Heated Towel rack and space heater</a:t>
            </a:r>
          </a:p>
          <a:p>
            <a:pPr lvl="0"/>
            <a:r>
              <a:rPr lang="en-US" sz="3200" dirty="0">
                <a:latin typeface="Roboto" panose="02000000000000000000" pitchFamily="2" charset="0"/>
                <a:ea typeface="Roboto" panose="02000000000000000000" pitchFamily="2" charset="0"/>
              </a:rPr>
              <a:t>Custom sizes and finishes available – special order</a:t>
            </a:r>
          </a:p>
          <a:p>
            <a:r>
              <a:rPr lang="en-US" sz="3200" dirty="0">
                <a:latin typeface="Roboto" panose="02000000000000000000" pitchFamily="2" charset="0"/>
                <a:ea typeface="Roboto" panose="02000000000000000000" pitchFamily="2" charset="0"/>
              </a:rPr>
              <a:t>Left hand electrical available – special order</a:t>
            </a:r>
          </a:p>
          <a:p>
            <a:pPr marL="0" lvl="0" indent="0">
              <a:buNone/>
            </a:pPr>
            <a:r>
              <a:rPr lang="en-US" sz="3200" u="sng" dirty="0">
                <a:latin typeface="Roboto" panose="02000000000000000000" pitchFamily="2" charset="0"/>
                <a:ea typeface="Roboto" panose="02000000000000000000" pitchFamily="2" charset="0"/>
              </a:rPr>
              <a:t>What to order:</a:t>
            </a:r>
          </a:p>
          <a:p>
            <a:r>
              <a:rPr lang="en-US" sz="3200" dirty="0">
                <a:latin typeface="Roboto" panose="02000000000000000000" pitchFamily="2" charset="0"/>
                <a:ea typeface="Roboto" panose="02000000000000000000" pitchFamily="2" charset="0"/>
              </a:rPr>
              <a:t>Included: Hardwire Kit, Mounting Hardware, Digital Heat Controller </a:t>
            </a:r>
          </a:p>
          <a:p>
            <a:r>
              <a:rPr lang="en-US" sz="3200" dirty="0">
                <a:latin typeface="Roboto" panose="02000000000000000000" pitchFamily="2" charset="0"/>
                <a:ea typeface="Roboto" panose="02000000000000000000" pitchFamily="2" charset="0"/>
              </a:rPr>
              <a:t>Required: Nothing additional</a:t>
            </a:r>
          </a:p>
          <a:p>
            <a:r>
              <a:rPr lang="en-US" sz="3200" dirty="0">
                <a:latin typeface="Roboto" panose="02000000000000000000" pitchFamily="2" charset="0"/>
                <a:ea typeface="Roboto" panose="02000000000000000000" pitchFamily="2" charset="0"/>
              </a:rPr>
              <a:t>Optional: Remote DHC; Timer; Bathrobe hook</a:t>
            </a: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11" name="Picture 10" descr="A bathroom with a large window&#10;&#10;Description automatically generated">
            <a:extLst>
              <a:ext uri="{FF2B5EF4-FFF2-40B4-BE49-F238E27FC236}">
                <a16:creationId xmlns:a16="http://schemas.microsoft.com/office/drawing/2014/main" id="{45E73E74-567A-4BE7-AEC2-70832AEDF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6785" y="3898819"/>
            <a:ext cx="4716716" cy="4716716"/>
          </a:xfrm>
          <a:prstGeom prst="rect">
            <a:avLst/>
          </a:prstGeom>
        </p:spPr>
      </p:pic>
      <p:pic>
        <p:nvPicPr>
          <p:cNvPr id="13" name="Picture 12">
            <a:extLst>
              <a:ext uri="{FF2B5EF4-FFF2-40B4-BE49-F238E27FC236}">
                <a16:creationId xmlns:a16="http://schemas.microsoft.com/office/drawing/2014/main" id="{0DB6189C-452F-43F8-9D8E-0882DB2F43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46785" y="605308"/>
            <a:ext cx="4716716" cy="3293512"/>
          </a:xfrm>
          <a:prstGeom prst="rect">
            <a:avLst/>
          </a:prstGeom>
        </p:spPr>
      </p:pic>
      <p:grpSp>
        <p:nvGrpSpPr>
          <p:cNvPr id="8" name="Group 7">
            <a:extLst>
              <a:ext uri="{FF2B5EF4-FFF2-40B4-BE49-F238E27FC236}">
                <a16:creationId xmlns:a16="http://schemas.microsoft.com/office/drawing/2014/main" id="{FCF0CA28-C8DA-426E-9C1F-12C7766D464B}"/>
              </a:ext>
            </a:extLst>
          </p:cNvPr>
          <p:cNvGrpSpPr/>
          <p:nvPr/>
        </p:nvGrpSpPr>
        <p:grpSpPr>
          <a:xfrm>
            <a:off x="8048062" y="8203362"/>
            <a:ext cx="897356" cy="412173"/>
            <a:chOff x="-3001232" y="1665312"/>
            <a:chExt cx="897356" cy="412173"/>
          </a:xfrm>
        </p:grpSpPr>
        <p:sp>
          <p:nvSpPr>
            <p:cNvPr id="12" name="Rectangle 11">
              <a:extLst>
                <a:ext uri="{FF2B5EF4-FFF2-40B4-BE49-F238E27FC236}">
                  <a16:creationId xmlns:a16="http://schemas.microsoft.com/office/drawing/2014/main" id="{2954B64F-7A08-4180-8D5B-29CAE77586A7}"/>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TextBox 13">
              <a:extLst>
                <a:ext uri="{FF2B5EF4-FFF2-40B4-BE49-F238E27FC236}">
                  <a16:creationId xmlns:a16="http://schemas.microsoft.com/office/drawing/2014/main" id="{EA978ABD-38EE-4FB7-A2A3-A879B45A351D}"/>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V2356MB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18" name="Group 17">
            <a:extLst>
              <a:ext uri="{FF2B5EF4-FFF2-40B4-BE49-F238E27FC236}">
                <a16:creationId xmlns:a16="http://schemas.microsoft.com/office/drawing/2014/main" id="{116E200A-1917-4680-BC6F-1D2D519B065E}"/>
              </a:ext>
            </a:extLst>
          </p:cNvPr>
          <p:cNvGrpSpPr/>
          <p:nvPr/>
        </p:nvGrpSpPr>
        <p:grpSpPr>
          <a:xfrm>
            <a:off x="8046785" y="3482142"/>
            <a:ext cx="897356" cy="412173"/>
            <a:chOff x="-3001232" y="1665312"/>
            <a:chExt cx="897356" cy="412173"/>
          </a:xfrm>
        </p:grpSpPr>
        <p:sp>
          <p:nvSpPr>
            <p:cNvPr id="19" name="Rectangle 18">
              <a:extLst>
                <a:ext uri="{FF2B5EF4-FFF2-40B4-BE49-F238E27FC236}">
                  <a16:creationId xmlns:a16="http://schemas.microsoft.com/office/drawing/2014/main" id="{206857AD-FC1B-4D7A-9E2F-E68BD5F6E6DB}"/>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0" name="TextBox 19">
              <a:extLst>
                <a:ext uri="{FF2B5EF4-FFF2-40B4-BE49-F238E27FC236}">
                  <a16:creationId xmlns:a16="http://schemas.microsoft.com/office/drawing/2014/main" id="{68C1F119-EBC8-4D50-8CD8-CCF446CF9023}"/>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V2338W</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2" name="Picture 2" descr="Flag of Italy - Wikipedia">
            <a:extLst>
              <a:ext uri="{FF2B5EF4-FFF2-40B4-BE49-F238E27FC236}">
                <a16:creationId xmlns:a16="http://schemas.microsoft.com/office/drawing/2014/main" id="{7E328574-EC5F-3297-CCB5-C3800A5B4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9933" y="605308"/>
            <a:ext cx="1205687" cy="80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6532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cabinet, wood, wooden&#10;&#10;Description automatically generated">
            <a:extLst>
              <a:ext uri="{FF2B5EF4-FFF2-40B4-BE49-F238E27FC236}">
                <a16:creationId xmlns:a16="http://schemas.microsoft.com/office/drawing/2014/main" id="{26A1B45D-ABCD-405A-B776-A9E99AAC41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92496" y="5241701"/>
            <a:ext cx="2108797" cy="2299782"/>
          </a:xfrm>
          <a:prstGeom prst="rect">
            <a:avLst/>
          </a:prstGeom>
        </p:spPr>
      </p:pic>
      <p:sp>
        <p:nvSpPr>
          <p:cNvPr id="82" name="Shape 82"/>
          <p:cNvSpPr>
            <a:spLocks noGrp="1"/>
          </p:cNvSpPr>
          <p:nvPr>
            <p:ph type="title"/>
          </p:nvPr>
        </p:nvSpPr>
        <p:spPr>
          <a:xfrm>
            <a:off x="279399" y="-152400"/>
            <a:ext cx="6223001" cy="1739421"/>
          </a:xfrm>
          <a:prstGeom prst="rect">
            <a:avLst/>
          </a:prstGeom>
        </p:spPr>
        <p:txBody>
          <a:bodyPr/>
          <a:lstStyle/>
          <a:p>
            <a:pPr lvl="0" algn="l">
              <a:defRPr sz="1800"/>
            </a:pPr>
            <a:r>
              <a:rPr lang="en-US" sz="2000" cap="all">
                <a:latin typeface="+mn-lt"/>
                <a:ea typeface="+mn-ea"/>
                <a:cs typeface="+mn-cs"/>
                <a:sym typeface="Ropa Sans"/>
              </a:rPr>
              <a:t>HEATED TOWEL RACK / SPACE HEATER</a:t>
            </a:r>
            <a:r>
              <a:rPr sz="2000" cap="all">
                <a:latin typeface="+mn-lt"/>
                <a:ea typeface="+mn-ea"/>
                <a:cs typeface="+mn-cs"/>
                <a:sym typeface="Ropa Sans"/>
              </a:rPr>
              <a:t>:</a:t>
            </a:r>
          </a:p>
          <a:p>
            <a:pPr lvl="0" algn="l">
              <a:defRPr sz="1800"/>
            </a:pPr>
            <a:r>
              <a:rPr lang="en-US" sz="6600">
                <a:solidFill>
                  <a:srgbClr val="F2802A"/>
                </a:solidFill>
              </a:rPr>
              <a:t>ANTUS COLLECTION</a:t>
            </a:r>
            <a:endParaRPr sz="6600">
              <a:solidFill>
                <a:srgbClr val="F2802A"/>
              </a:solidFill>
            </a:endParaRPr>
          </a:p>
        </p:txBody>
      </p:sp>
      <p:sp>
        <p:nvSpPr>
          <p:cNvPr id="83" name="Shape 83"/>
          <p:cNvSpPr>
            <a:spLocks noGrp="1"/>
          </p:cNvSpPr>
          <p:nvPr>
            <p:ph type="body" idx="1"/>
          </p:nvPr>
        </p:nvSpPr>
        <p:spPr>
          <a:xfrm>
            <a:off x="419099" y="1587021"/>
            <a:ext cx="8042321" cy="7417279"/>
          </a:xfrm>
          <a:prstGeom prst="rect">
            <a:avLst/>
          </a:prstGeom>
        </p:spPr>
        <p:txBody>
          <a:bodyPr>
            <a:normAutofit fontScale="70000" lnSpcReduction="20000"/>
          </a:bodyPr>
          <a:lstStyle/>
          <a:p>
            <a:pPr marL="0" lvl="0" indent="0">
              <a:buNone/>
            </a:pPr>
            <a:r>
              <a:rPr lang="en-US" sz="3200" u="sng" dirty="0">
                <a:latin typeface="Roboto" panose="02000000000000000000" pitchFamily="2" charset="0"/>
                <a:ea typeface="Roboto" panose="02000000000000000000" pitchFamily="2" charset="0"/>
              </a:rPr>
              <a:t>Highlights:</a:t>
            </a:r>
          </a:p>
          <a:p>
            <a:pPr lvl="0"/>
            <a:r>
              <a:rPr lang="en-US" sz="3200" dirty="0">
                <a:latin typeface="Roboto" panose="02000000000000000000" pitchFamily="2" charset="0"/>
                <a:ea typeface="Roboto" panose="02000000000000000000" pitchFamily="2" charset="0"/>
              </a:rPr>
              <a:t>Dry element technology: 10-15min heat up time</a:t>
            </a:r>
          </a:p>
          <a:p>
            <a:pPr lvl="0"/>
            <a:r>
              <a:rPr lang="en-US" sz="3200" dirty="0">
                <a:latin typeface="Roboto" panose="02000000000000000000" pitchFamily="2" charset="0"/>
                <a:ea typeface="Roboto" panose="02000000000000000000" pitchFamily="2" charset="0"/>
              </a:rPr>
              <a:t>Stocked Finishes: Brushed &amp; Polished</a:t>
            </a:r>
          </a:p>
          <a:p>
            <a:pPr lvl="0"/>
            <a:r>
              <a:rPr lang="en-US" sz="3200" dirty="0">
                <a:latin typeface="Roboto" panose="02000000000000000000" pitchFamily="2" charset="0"/>
                <a:ea typeface="Roboto" panose="02000000000000000000" pitchFamily="2" charset="0"/>
              </a:rPr>
              <a:t>Digital Heat Controller: 9 levels of temperature control</a:t>
            </a:r>
          </a:p>
          <a:p>
            <a:pPr lvl="0"/>
            <a:r>
              <a:rPr lang="en-US" sz="3200" dirty="0">
                <a:latin typeface="Roboto" panose="02000000000000000000" pitchFamily="2" charset="0"/>
                <a:ea typeface="Roboto" panose="02000000000000000000" pitchFamily="2" charset="0"/>
              </a:rPr>
              <a:t>Dual-purpose function: Heated Towel rack and space heater</a:t>
            </a:r>
          </a:p>
          <a:p>
            <a:pPr lvl="0"/>
            <a:r>
              <a:rPr lang="en-US" sz="3200" dirty="0">
                <a:latin typeface="Roboto" panose="02000000000000000000" pitchFamily="2" charset="0"/>
                <a:ea typeface="Roboto" panose="02000000000000000000" pitchFamily="2" charset="0"/>
              </a:rPr>
              <a:t>Custom sizes and finishes available – special order</a:t>
            </a:r>
          </a:p>
          <a:p>
            <a:r>
              <a:rPr lang="en-US" sz="3200" dirty="0">
                <a:latin typeface="Roboto" panose="02000000000000000000" pitchFamily="2" charset="0"/>
                <a:ea typeface="Roboto" panose="02000000000000000000" pitchFamily="2" charset="0"/>
              </a:rPr>
              <a:t>Left hand electrical available – special order</a:t>
            </a:r>
          </a:p>
          <a:p>
            <a:pPr marL="0" lvl="0" indent="0">
              <a:buNone/>
            </a:pPr>
            <a:r>
              <a:rPr lang="en-US" sz="3200" u="sng" dirty="0">
                <a:latin typeface="Roboto" panose="02000000000000000000" pitchFamily="2" charset="0"/>
                <a:ea typeface="Roboto" panose="02000000000000000000" pitchFamily="2" charset="0"/>
              </a:rPr>
              <a:t>What to order:</a:t>
            </a:r>
          </a:p>
          <a:p>
            <a:r>
              <a:rPr lang="en-US" sz="3200" dirty="0">
                <a:latin typeface="Roboto" panose="02000000000000000000" pitchFamily="2" charset="0"/>
                <a:ea typeface="Roboto" panose="02000000000000000000" pitchFamily="2" charset="0"/>
              </a:rPr>
              <a:t>Included: Hardwire Kit, Mounting Hardware, Digital Heat Controller </a:t>
            </a:r>
          </a:p>
          <a:p>
            <a:r>
              <a:rPr lang="en-US" sz="3200" dirty="0">
                <a:latin typeface="Roboto" panose="02000000000000000000" pitchFamily="2" charset="0"/>
                <a:ea typeface="Roboto" panose="02000000000000000000" pitchFamily="2" charset="0"/>
              </a:rPr>
              <a:t>Required: Nothing additional</a:t>
            </a:r>
          </a:p>
          <a:p>
            <a:r>
              <a:rPr lang="en-US" sz="3200" dirty="0">
                <a:latin typeface="Roboto" panose="02000000000000000000" pitchFamily="2" charset="0"/>
                <a:ea typeface="Roboto" panose="02000000000000000000" pitchFamily="2" charset="0"/>
              </a:rPr>
              <a:t>Optional: Remote DHC; Timer; Bathrobe hook</a:t>
            </a: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15" name="Group 14">
            <a:extLst>
              <a:ext uri="{FF2B5EF4-FFF2-40B4-BE49-F238E27FC236}">
                <a16:creationId xmlns:a16="http://schemas.microsoft.com/office/drawing/2014/main" id="{8E132A2E-E219-469F-805A-AE8C9B73F698}"/>
              </a:ext>
            </a:extLst>
          </p:cNvPr>
          <p:cNvGrpSpPr/>
          <p:nvPr/>
        </p:nvGrpSpPr>
        <p:grpSpPr>
          <a:xfrm>
            <a:off x="12003937" y="7129310"/>
            <a:ext cx="897356" cy="412173"/>
            <a:chOff x="-3001232" y="1665312"/>
            <a:chExt cx="897356" cy="412173"/>
          </a:xfrm>
        </p:grpSpPr>
        <p:sp>
          <p:nvSpPr>
            <p:cNvPr id="16" name="Rectangle 15">
              <a:extLst>
                <a:ext uri="{FF2B5EF4-FFF2-40B4-BE49-F238E27FC236}">
                  <a16:creationId xmlns:a16="http://schemas.microsoft.com/office/drawing/2014/main" id="{F4E82584-CB8F-448D-9C5C-A75B20841F87}"/>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TextBox 16">
              <a:extLst>
                <a:ext uri="{FF2B5EF4-FFF2-40B4-BE49-F238E27FC236}">
                  <a16:creationId xmlns:a16="http://schemas.microsoft.com/office/drawing/2014/main" id="{FD676E83-1858-4781-9C28-2FF900E37642}"/>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A2056B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14" name="Picture 13" descr="A room with a large window&#10;&#10;Description automatically generated">
            <a:extLst>
              <a:ext uri="{FF2B5EF4-FFF2-40B4-BE49-F238E27FC236}">
                <a16:creationId xmlns:a16="http://schemas.microsoft.com/office/drawing/2014/main" id="{DD245339-5C92-4974-99B4-05022D95C5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25185" y="2938201"/>
            <a:ext cx="4076108" cy="2297442"/>
          </a:xfrm>
          <a:prstGeom prst="rect">
            <a:avLst/>
          </a:prstGeom>
        </p:spPr>
      </p:pic>
      <p:grpSp>
        <p:nvGrpSpPr>
          <p:cNvPr id="21" name="Group 20">
            <a:extLst>
              <a:ext uri="{FF2B5EF4-FFF2-40B4-BE49-F238E27FC236}">
                <a16:creationId xmlns:a16="http://schemas.microsoft.com/office/drawing/2014/main" id="{498EF42B-FF50-47FA-A140-C858E1A7902A}"/>
              </a:ext>
            </a:extLst>
          </p:cNvPr>
          <p:cNvGrpSpPr/>
          <p:nvPr/>
        </p:nvGrpSpPr>
        <p:grpSpPr>
          <a:xfrm>
            <a:off x="8825185" y="4829528"/>
            <a:ext cx="897356" cy="412173"/>
            <a:chOff x="-3001232" y="1665312"/>
            <a:chExt cx="897356" cy="412173"/>
          </a:xfrm>
        </p:grpSpPr>
        <p:sp>
          <p:nvSpPr>
            <p:cNvPr id="22" name="Rectangle 21">
              <a:extLst>
                <a:ext uri="{FF2B5EF4-FFF2-40B4-BE49-F238E27FC236}">
                  <a16:creationId xmlns:a16="http://schemas.microsoft.com/office/drawing/2014/main" id="{F685AA1F-5DFB-4C0B-88DE-BB8436E1AA03}"/>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3" name="TextBox 22">
              <a:extLst>
                <a:ext uri="{FF2B5EF4-FFF2-40B4-BE49-F238E27FC236}">
                  <a16:creationId xmlns:a16="http://schemas.microsoft.com/office/drawing/2014/main" id="{750D1820-ADAD-407B-B691-188F16050997}"/>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A2856B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25" name="Picture 24" descr="A large white tub next to a window&#10;&#10;Description automatically generated">
            <a:extLst>
              <a:ext uri="{FF2B5EF4-FFF2-40B4-BE49-F238E27FC236}">
                <a16:creationId xmlns:a16="http://schemas.microsoft.com/office/drawing/2014/main" id="{FFEEA8DD-A9B2-4F53-B24F-1AF85E2C3B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25184" y="5241701"/>
            <a:ext cx="1967311" cy="2299782"/>
          </a:xfrm>
          <a:prstGeom prst="rect">
            <a:avLst/>
          </a:prstGeom>
        </p:spPr>
      </p:pic>
      <p:grpSp>
        <p:nvGrpSpPr>
          <p:cNvPr id="28" name="Group 27">
            <a:extLst>
              <a:ext uri="{FF2B5EF4-FFF2-40B4-BE49-F238E27FC236}">
                <a16:creationId xmlns:a16="http://schemas.microsoft.com/office/drawing/2014/main" id="{926236ED-65C5-4BA7-913F-794ED6F34E93}"/>
              </a:ext>
            </a:extLst>
          </p:cNvPr>
          <p:cNvGrpSpPr/>
          <p:nvPr/>
        </p:nvGrpSpPr>
        <p:grpSpPr>
          <a:xfrm>
            <a:off x="8824175" y="7126090"/>
            <a:ext cx="897356" cy="412173"/>
            <a:chOff x="-3001232" y="1665312"/>
            <a:chExt cx="897356" cy="412173"/>
          </a:xfrm>
        </p:grpSpPr>
        <p:sp>
          <p:nvSpPr>
            <p:cNvPr id="29" name="Rectangle 28">
              <a:extLst>
                <a:ext uri="{FF2B5EF4-FFF2-40B4-BE49-F238E27FC236}">
                  <a16:creationId xmlns:a16="http://schemas.microsoft.com/office/drawing/2014/main" id="{5DA59EA6-54D8-4A0E-973D-A44FAD34C93F}"/>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0" name="TextBox 29">
              <a:extLst>
                <a:ext uri="{FF2B5EF4-FFF2-40B4-BE49-F238E27FC236}">
                  <a16:creationId xmlns:a16="http://schemas.microsoft.com/office/drawing/2014/main" id="{4C4F2638-7BA5-48AA-91F6-11F8E5969749}"/>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A2856P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2" name="Picture 2" descr="Flag of Italy - Wikipedia">
            <a:extLst>
              <a:ext uri="{FF2B5EF4-FFF2-40B4-BE49-F238E27FC236}">
                <a16:creationId xmlns:a16="http://schemas.microsoft.com/office/drawing/2014/main" id="{D24AC7BF-0F18-3DE4-EB99-4D029BC53C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260" y="613529"/>
            <a:ext cx="1460239" cy="97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42275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p:nvPr>
        </p:nvSpPr>
        <p:spPr>
          <a:xfrm>
            <a:off x="380999" y="-152400"/>
            <a:ext cx="6657754" cy="1769056"/>
          </a:xfrm>
          <a:prstGeom prst="rect">
            <a:avLst/>
          </a:prstGeom>
        </p:spPr>
        <p:txBody>
          <a:bodyPr>
            <a:normAutofit/>
          </a:bodyPr>
          <a:lstStyle>
            <a:lvl1pPr algn="l"/>
          </a:lstStyle>
          <a:p>
            <a:pPr lvl="0">
              <a:defRPr sz="1800"/>
            </a:pPr>
            <a:r>
              <a:rPr lang="en-US" sz="6600">
                <a:solidFill>
                  <a:srgbClr val="F2802A"/>
                </a:solidFill>
              </a:rPr>
              <a:t>TRADITIONAL COLLECTION</a:t>
            </a:r>
            <a:endParaRPr sz="6600">
              <a:solidFill>
                <a:srgbClr val="F2802A"/>
              </a:solidFill>
            </a:endParaRPr>
          </a:p>
        </p:txBody>
      </p:sp>
      <p:sp>
        <p:nvSpPr>
          <p:cNvPr id="54" name="Shape 54"/>
          <p:cNvSpPr>
            <a:spLocks noGrp="1"/>
          </p:cNvSpPr>
          <p:nvPr>
            <p:ph type="body" idx="1"/>
          </p:nvPr>
        </p:nvSpPr>
        <p:spPr>
          <a:xfrm>
            <a:off x="380999" y="1616655"/>
            <a:ext cx="6121401" cy="7070145"/>
          </a:xfrm>
          <a:prstGeom prst="rect">
            <a:avLst/>
          </a:prstGeom>
        </p:spPr>
        <p:txBody>
          <a:bodyPr>
            <a:normAutofit fontScale="70000" lnSpcReduction="20000"/>
          </a:bodyPr>
          <a:lstStyle/>
          <a:p>
            <a:pPr marL="0" indent="0">
              <a:buNone/>
            </a:pPr>
            <a:r>
              <a:rPr lang="en-US" sz="3200" u="sng" dirty="0">
                <a:latin typeface="Roboto" panose="02000000000000000000" pitchFamily="2" charset="0"/>
                <a:ea typeface="Roboto" panose="02000000000000000000" pitchFamily="2" charset="0"/>
              </a:rPr>
              <a:t>Highlights:</a:t>
            </a:r>
          </a:p>
          <a:p>
            <a:r>
              <a:rPr lang="en-US" sz="3200" dirty="0">
                <a:latin typeface="Roboto" panose="02000000000000000000" pitchFamily="2" charset="0"/>
                <a:ea typeface="Roboto" panose="02000000000000000000" pitchFamily="2" charset="0"/>
              </a:rPr>
              <a:t>Beautifully crafted finials create a decorative design</a:t>
            </a:r>
          </a:p>
          <a:p>
            <a:pPr lvl="0"/>
            <a:r>
              <a:rPr lang="en-US" sz="3200" dirty="0">
                <a:latin typeface="Roboto" panose="02000000000000000000" pitchFamily="2" charset="0"/>
                <a:ea typeface="Roboto" panose="02000000000000000000" pitchFamily="2" charset="0"/>
              </a:rPr>
              <a:t>Liquid filled heating technology – replaceable heating element</a:t>
            </a:r>
          </a:p>
          <a:p>
            <a:r>
              <a:rPr lang="en-US" sz="3200" dirty="0">
                <a:latin typeface="Roboto" panose="02000000000000000000" pitchFamily="2" charset="0"/>
                <a:ea typeface="Roboto" panose="02000000000000000000" pitchFamily="2" charset="0"/>
              </a:rPr>
              <a:t>Stocked finishes: Brushed Nickel &amp; Polished Nickel</a:t>
            </a:r>
          </a:p>
          <a:p>
            <a:pPr lvl="0"/>
            <a:r>
              <a:rPr lang="en-US" sz="3200" dirty="0">
                <a:latin typeface="Roboto" panose="02000000000000000000" pitchFamily="2" charset="0"/>
                <a:ea typeface="Roboto" panose="02000000000000000000" pitchFamily="2" charset="0"/>
              </a:rPr>
              <a:t>Heat up time: 30-40min</a:t>
            </a:r>
          </a:p>
          <a:p>
            <a:pPr lvl="0"/>
            <a:r>
              <a:rPr lang="en-US" sz="3200" dirty="0">
                <a:latin typeface="Roboto" panose="02000000000000000000" pitchFamily="2" charset="0"/>
                <a:ea typeface="Roboto" panose="02000000000000000000" pitchFamily="2" charset="0"/>
              </a:rPr>
              <a:t>Left hand electrical wiring available</a:t>
            </a:r>
          </a:p>
          <a:p>
            <a:pPr marL="0" lvl="0" indent="0">
              <a:buNone/>
            </a:pPr>
            <a:r>
              <a:rPr lang="en-US" sz="3200" u="sng" dirty="0">
                <a:latin typeface="Roboto" panose="02000000000000000000" pitchFamily="2" charset="0"/>
                <a:ea typeface="Roboto" panose="02000000000000000000" pitchFamily="2" charset="0"/>
              </a:rPr>
              <a:t>What to order:</a:t>
            </a:r>
          </a:p>
          <a:p>
            <a:r>
              <a:rPr lang="en-US" sz="3200" dirty="0">
                <a:latin typeface="Roboto" panose="02000000000000000000" pitchFamily="2" charset="0"/>
                <a:ea typeface="Roboto" panose="02000000000000000000" pitchFamily="2" charset="0"/>
              </a:rPr>
              <a:t>Included: Hardwire kit &amp; Mounting Hardware</a:t>
            </a:r>
          </a:p>
          <a:p>
            <a:r>
              <a:rPr lang="en-US" sz="3200" dirty="0">
                <a:latin typeface="Roboto" panose="02000000000000000000" pitchFamily="2" charset="0"/>
                <a:ea typeface="Roboto" panose="02000000000000000000" pitchFamily="2" charset="0"/>
              </a:rPr>
              <a:t>Required: Timer or Switch</a:t>
            </a:r>
            <a:br>
              <a:rPr lang="en-US" sz="3200" dirty="0">
                <a:latin typeface="Roboto" panose="02000000000000000000" pitchFamily="2" charset="0"/>
                <a:ea typeface="Roboto" panose="02000000000000000000" pitchFamily="2" charset="0"/>
              </a:rPr>
            </a:br>
            <a:endParaRPr lang="en-US" sz="3200" dirty="0">
              <a:latin typeface="Roboto" panose="02000000000000000000" pitchFamily="2" charset="0"/>
              <a:ea typeface="Roboto" panose="02000000000000000000" pitchFamily="2" charset="0"/>
            </a:endParaRPr>
          </a:p>
        </p:txBody>
      </p:sp>
      <p:sp>
        <p:nvSpPr>
          <p:cNvPr id="8" name="Rectangle 7"/>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3" name="Picture 2" descr="A white tub sitting next to a shower&#10;&#10;Description automatically generated">
            <a:extLst>
              <a:ext uri="{FF2B5EF4-FFF2-40B4-BE49-F238E27FC236}">
                <a16:creationId xmlns:a16="http://schemas.microsoft.com/office/drawing/2014/main" id="{113410AD-245D-49BA-8B3F-71BB1E0F26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29236" y="5953720"/>
            <a:ext cx="2733079" cy="2733079"/>
          </a:xfrm>
          <a:prstGeom prst="rect">
            <a:avLst/>
          </a:prstGeom>
        </p:spPr>
      </p:pic>
      <p:pic>
        <p:nvPicPr>
          <p:cNvPr id="7" name="Picture 6" descr="A large white building&#10;&#10;Description automatically generated">
            <a:extLst>
              <a:ext uri="{FF2B5EF4-FFF2-40B4-BE49-F238E27FC236}">
                <a16:creationId xmlns:a16="http://schemas.microsoft.com/office/drawing/2014/main" id="{DA7D3D10-45DE-4AB6-8091-B62CC4C98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29238" y="1616655"/>
            <a:ext cx="2733080" cy="2159000"/>
          </a:xfrm>
          <a:prstGeom prst="rect">
            <a:avLst/>
          </a:prstGeom>
        </p:spPr>
      </p:pic>
      <p:pic>
        <p:nvPicPr>
          <p:cNvPr id="11" name="Picture 10" descr="A room with a sink and a mirror&#10;&#10;Description automatically generated">
            <a:extLst>
              <a:ext uri="{FF2B5EF4-FFF2-40B4-BE49-F238E27FC236}">
                <a16:creationId xmlns:a16="http://schemas.microsoft.com/office/drawing/2014/main" id="{DD6981DA-3DB2-4BA6-BB03-0868666E09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736"/>
          <a:stretch/>
        </p:blipFill>
        <p:spPr>
          <a:xfrm>
            <a:off x="7129238" y="3725458"/>
            <a:ext cx="2733080" cy="2228261"/>
          </a:xfrm>
          <a:prstGeom prst="rect">
            <a:avLst/>
          </a:prstGeom>
        </p:spPr>
      </p:pic>
      <p:grpSp>
        <p:nvGrpSpPr>
          <p:cNvPr id="13" name="Group 12">
            <a:extLst>
              <a:ext uri="{FF2B5EF4-FFF2-40B4-BE49-F238E27FC236}">
                <a16:creationId xmlns:a16="http://schemas.microsoft.com/office/drawing/2014/main" id="{0D394A3A-D4B9-4E4D-999A-802EB1AC25D1}"/>
              </a:ext>
            </a:extLst>
          </p:cNvPr>
          <p:cNvGrpSpPr/>
          <p:nvPr/>
        </p:nvGrpSpPr>
        <p:grpSpPr>
          <a:xfrm>
            <a:off x="9862315" y="1616656"/>
            <a:ext cx="2761486" cy="7070144"/>
            <a:chOff x="9769548" y="2818355"/>
            <a:chExt cx="2340012" cy="5991057"/>
          </a:xfrm>
        </p:grpSpPr>
        <p:pic>
          <p:nvPicPr>
            <p:cNvPr id="5" name="Picture 4" descr="A picture containing indoor, photo, white, mirror&#10;&#10;Description automatically generated">
              <a:extLst>
                <a:ext uri="{FF2B5EF4-FFF2-40B4-BE49-F238E27FC236}">
                  <a16:creationId xmlns:a16="http://schemas.microsoft.com/office/drawing/2014/main" id="{EEC05958-8215-4645-A70D-75E21C2A4B6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69548" y="5671880"/>
              <a:ext cx="2331496" cy="3137532"/>
            </a:xfrm>
            <a:prstGeom prst="rect">
              <a:avLst/>
            </a:prstGeom>
          </p:spPr>
        </p:pic>
        <p:pic>
          <p:nvPicPr>
            <p:cNvPr id="12" name="Picture 11" descr="A wooden bench&#10;&#10;Description automatically generated">
              <a:extLst>
                <a:ext uri="{FF2B5EF4-FFF2-40B4-BE49-F238E27FC236}">
                  <a16:creationId xmlns:a16="http://schemas.microsoft.com/office/drawing/2014/main" id="{FAE2A311-949D-4B01-B64E-38AEDBDA8E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69552" y="2818355"/>
              <a:ext cx="2340008" cy="2864789"/>
            </a:xfrm>
            <a:prstGeom prst="rect">
              <a:avLst/>
            </a:prstGeom>
          </p:spPr>
        </p:pic>
      </p:grpSp>
      <p:grpSp>
        <p:nvGrpSpPr>
          <p:cNvPr id="15" name="Group 14">
            <a:extLst>
              <a:ext uri="{FF2B5EF4-FFF2-40B4-BE49-F238E27FC236}">
                <a16:creationId xmlns:a16="http://schemas.microsoft.com/office/drawing/2014/main" id="{D86BE066-5B6B-4F1B-A650-B3A0CCE34B1A}"/>
              </a:ext>
            </a:extLst>
          </p:cNvPr>
          <p:cNvGrpSpPr/>
          <p:nvPr/>
        </p:nvGrpSpPr>
        <p:grpSpPr>
          <a:xfrm>
            <a:off x="7125625" y="8274626"/>
            <a:ext cx="897356" cy="412173"/>
            <a:chOff x="-3001232" y="1665312"/>
            <a:chExt cx="897356" cy="412173"/>
          </a:xfrm>
        </p:grpSpPr>
        <p:sp>
          <p:nvSpPr>
            <p:cNvPr id="16" name="Rectangle 15">
              <a:extLst>
                <a:ext uri="{FF2B5EF4-FFF2-40B4-BE49-F238E27FC236}">
                  <a16:creationId xmlns:a16="http://schemas.microsoft.com/office/drawing/2014/main" id="{CFFED8EB-B774-4BFC-AD60-6EDEA418A15B}"/>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7" name="TextBox 16">
              <a:extLst>
                <a:ext uri="{FF2B5EF4-FFF2-40B4-BE49-F238E27FC236}">
                  <a16:creationId xmlns:a16="http://schemas.microsoft.com/office/drawing/2014/main" id="{67926464-D3B5-4A86-A59C-5DF6A2606E8B}"/>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T-2536PN</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18" name="Group 17">
            <a:extLst>
              <a:ext uri="{FF2B5EF4-FFF2-40B4-BE49-F238E27FC236}">
                <a16:creationId xmlns:a16="http://schemas.microsoft.com/office/drawing/2014/main" id="{54C553C2-6675-4D06-A909-9CDAF266F676}"/>
              </a:ext>
            </a:extLst>
          </p:cNvPr>
          <p:cNvGrpSpPr/>
          <p:nvPr/>
        </p:nvGrpSpPr>
        <p:grpSpPr>
          <a:xfrm>
            <a:off x="9862320" y="4585267"/>
            <a:ext cx="897356" cy="412173"/>
            <a:chOff x="-3001232" y="1665312"/>
            <a:chExt cx="897356" cy="412173"/>
          </a:xfrm>
        </p:grpSpPr>
        <p:sp>
          <p:nvSpPr>
            <p:cNvPr id="19" name="Rectangle 18">
              <a:extLst>
                <a:ext uri="{FF2B5EF4-FFF2-40B4-BE49-F238E27FC236}">
                  <a16:creationId xmlns:a16="http://schemas.microsoft.com/office/drawing/2014/main" id="{29320671-6CB5-4359-84AF-2E80BCEA9CC3}"/>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0" name="TextBox 19">
              <a:extLst>
                <a:ext uri="{FF2B5EF4-FFF2-40B4-BE49-F238E27FC236}">
                  <a16:creationId xmlns:a16="http://schemas.microsoft.com/office/drawing/2014/main" id="{5D966AF6-ACA0-4428-80E0-5AC9CE30C401}"/>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T-2536PN</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1" name="Group 20">
            <a:extLst>
              <a:ext uri="{FF2B5EF4-FFF2-40B4-BE49-F238E27FC236}">
                <a16:creationId xmlns:a16="http://schemas.microsoft.com/office/drawing/2014/main" id="{992C9779-2712-4BDC-B7C9-E6401CB463FF}"/>
              </a:ext>
            </a:extLst>
          </p:cNvPr>
          <p:cNvGrpSpPr/>
          <p:nvPr/>
        </p:nvGrpSpPr>
        <p:grpSpPr>
          <a:xfrm>
            <a:off x="8964964" y="3356222"/>
            <a:ext cx="897356" cy="412173"/>
            <a:chOff x="-3001232" y="1665312"/>
            <a:chExt cx="897356" cy="412173"/>
          </a:xfrm>
        </p:grpSpPr>
        <p:sp>
          <p:nvSpPr>
            <p:cNvPr id="22" name="Rectangle 21">
              <a:extLst>
                <a:ext uri="{FF2B5EF4-FFF2-40B4-BE49-F238E27FC236}">
                  <a16:creationId xmlns:a16="http://schemas.microsoft.com/office/drawing/2014/main" id="{D80061C0-FAC8-411B-959F-9EF49C847034}"/>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3" name="TextBox 22">
              <a:extLst>
                <a:ext uri="{FF2B5EF4-FFF2-40B4-BE49-F238E27FC236}">
                  <a16:creationId xmlns:a16="http://schemas.microsoft.com/office/drawing/2014/main" id="{825984E0-6076-4508-A33E-ECA7195F2D11}"/>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T-2536PN</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4" name="Group 23">
            <a:extLst>
              <a:ext uri="{FF2B5EF4-FFF2-40B4-BE49-F238E27FC236}">
                <a16:creationId xmlns:a16="http://schemas.microsoft.com/office/drawing/2014/main" id="{C7ABE23C-AF49-4D4B-B93F-1AC0C08DE020}"/>
              </a:ext>
            </a:extLst>
          </p:cNvPr>
          <p:cNvGrpSpPr/>
          <p:nvPr/>
        </p:nvGrpSpPr>
        <p:grpSpPr>
          <a:xfrm>
            <a:off x="7129238" y="5545378"/>
            <a:ext cx="1212496" cy="412173"/>
            <a:chOff x="-3001232" y="1665312"/>
            <a:chExt cx="897356" cy="412173"/>
          </a:xfrm>
        </p:grpSpPr>
        <p:sp>
          <p:nvSpPr>
            <p:cNvPr id="25" name="Rectangle 24">
              <a:extLst>
                <a:ext uri="{FF2B5EF4-FFF2-40B4-BE49-F238E27FC236}">
                  <a16:creationId xmlns:a16="http://schemas.microsoft.com/office/drawing/2014/main" id="{C6B1C5D8-74D7-48D1-82FF-D3419BD89F42}"/>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6" name="TextBox 25">
              <a:extLst>
                <a:ext uri="{FF2B5EF4-FFF2-40B4-BE49-F238E27FC236}">
                  <a16:creationId xmlns:a16="http://schemas.microsoft.com/office/drawing/2014/main" id="{DE6F8CFC-9E80-4467-B297-7322C86593EA}"/>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T-2040BN</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7" name="Group 26">
            <a:extLst>
              <a:ext uri="{FF2B5EF4-FFF2-40B4-BE49-F238E27FC236}">
                <a16:creationId xmlns:a16="http://schemas.microsoft.com/office/drawing/2014/main" id="{05C3731A-EFE6-4BF0-822E-382FCEEFC1D4}"/>
              </a:ext>
            </a:extLst>
          </p:cNvPr>
          <p:cNvGrpSpPr/>
          <p:nvPr/>
        </p:nvGrpSpPr>
        <p:grpSpPr>
          <a:xfrm>
            <a:off x="11716395" y="8271406"/>
            <a:ext cx="897356" cy="412173"/>
            <a:chOff x="-3001232" y="1665312"/>
            <a:chExt cx="897356" cy="412173"/>
          </a:xfrm>
        </p:grpSpPr>
        <p:sp>
          <p:nvSpPr>
            <p:cNvPr id="28" name="Rectangle 27">
              <a:extLst>
                <a:ext uri="{FF2B5EF4-FFF2-40B4-BE49-F238E27FC236}">
                  <a16:creationId xmlns:a16="http://schemas.microsoft.com/office/drawing/2014/main" id="{FFBE135C-B8DD-4954-87A6-01450A694CEA}"/>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9" name="TextBox 28">
              <a:extLst>
                <a:ext uri="{FF2B5EF4-FFF2-40B4-BE49-F238E27FC236}">
                  <a16:creationId xmlns:a16="http://schemas.microsoft.com/office/drawing/2014/main" id="{7468340D-C15A-4679-A5A0-6F2EB134438A}"/>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T-2040PN</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6146" name="Picture 2" descr="Flag of China | Britannica">
            <a:extLst>
              <a:ext uri="{FF2B5EF4-FFF2-40B4-BE49-F238E27FC236}">
                <a16:creationId xmlns:a16="http://schemas.microsoft.com/office/drawing/2014/main" id="{BF702877-19DE-900E-F7E4-7F090AD02B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1109" y="454144"/>
            <a:ext cx="1060625" cy="70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5131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p:cNvSpPr>
          <p:nvPr>
            <p:ph type="title"/>
          </p:nvPr>
        </p:nvSpPr>
        <p:spPr>
          <a:xfrm>
            <a:off x="273049" y="-152400"/>
            <a:ext cx="6229351" cy="1739422"/>
          </a:xfrm>
          <a:prstGeom prst="rect">
            <a:avLst/>
          </a:prstGeom>
        </p:spPr>
        <p:txBody>
          <a:bodyPr>
            <a:normAutofit/>
          </a:bodyPr>
          <a:lstStyle/>
          <a:p>
            <a:pPr lvl="0" algn="l">
              <a:defRPr sz="1800"/>
            </a:pPr>
            <a:r>
              <a:rPr lang="en-US" sz="6600">
                <a:solidFill>
                  <a:srgbClr val="F2802A"/>
                </a:solidFill>
              </a:rPr>
              <a:t>RADIANT COLLECTION</a:t>
            </a:r>
            <a:endParaRPr sz="6600">
              <a:solidFill>
                <a:srgbClr val="F2802A"/>
              </a:solidFill>
            </a:endParaRPr>
          </a:p>
        </p:txBody>
      </p:sp>
      <p:sp>
        <p:nvSpPr>
          <p:cNvPr id="89" name="Shape 89"/>
          <p:cNvSpPr>
            <a:spLocks noGrp="1"/>
          </p:cNvSpPr>
          <p:nvPr>
            <p:ph type="body" idx="1"/>
          </p:nvPr>
        </p:nvSpPr>
        <p:spPr>
          <a:xfrm>
            <a:off x="419099" y="1587022"/>
            <a:ext cx="7502157" cy="7121443"/>
          </a:xfrm>
          <a:prstGeom prst="rect">
            <a:avLst/>
          </a:prstGeom>
        </p:spPr>
        <p:txBody>
          <a:bodyPr>
            <a:normAutofit fontScale="62500" lnSpcReduction="20000"/>
          </a:bodyPr>
          <a:lstStyle/>
          <a:p>
            <a:pPr marL="0" lvl="0" indent="0">
              <a:buNone/>
            </a:pPr>
            <a:r>
              <a:rPr lang="en-US" u="sng" dirty="0">
                <a:latin typeface="Roboto" panose="02000000000000000000" pitchFamily="2" charset="0"/>
                <a:ea typeface="Roboto" panose="02000000000000000000" pitchFamily="2" charset="0"/>
              </a:rPr>
              <a:t>Highlights:</a:t>
            </a:r>
          </a:p>
          <a:p>
            <a:pPr lvl="0"/>
            <a:r>
              <a:rPr lang="en-US" dirty="0">
                <a:latin typeface="Roboto" panose="02000000000000000000" pitchFamily="2" charset="0"/>
                <a:ea typeface="Roboto" panose="02000000000000000000" pitchFamily="2" charset="0"/>
              </a:rPr>
              <a:t>Round and square bar options available to suit your style</a:t>
            </a:r>
          </a:p>
          <a:p>
            <a:r>
              <a:rPr lang="en-US" dirty="0">
                <a:latin typeface="Roboto" panose="02000000000000000000" pitchFamily="2" charset="0"/>
                <a:ea typeface="Roboto" panose="02000000000000000000" pitchFamily="2" charset="0"/>
              </a:rPr>
              <a:t>Stocked finishes: Brushed &amp; Polished (all models); Matte Black, Satin Brass and Polished Gold in specific models only</a:t>
            </a:r>
          </a:p>
          <a:p>
            <a:r>
              <a:rPr lang="en-US" dirty="0">
                <a:latin typeface="Roboto" panose="02000000000000000000" pitchFamily="2" charset="0"/>
                <a:ea typeface="Roboto" panose="02000000000000000000" pitchFamily="2" charset="0"/>
              </a:rPr>
              <a:t>Sizes: Small, Medium &amp; Large and a Shelf unit</a:t>
            </a:r>
          </a:p>
          <a:p>
            <a:pPr lvl="0"/>
            <a:r>
              <a:rPr lang="en-US" sz="2800" dirty="0">
                <a:latin typeface="Roboto" panose="02000000000000000000" pitchFamily="2" charset="0"/>
                <a:ea typeface="Roboto" panose="02000000000000000000" pitchFamily="2" charset="0"/>
              </a:rPr>
              <a:t>Dry element technology: 10-15min heat up time</a:t>
            </a:r>
          </a:p>
          <a:p>
            <a:pPr lvl="0"/>
            <a:r>
              <a:rPr lang="en-US" dirty="0">
                <a:latin typeface="Roboto" panose="02000000000000000000" pitchFamily="2" charset="0"/>
                <a:ea typeface="Roboto" panose="02000000000000000000" pitchFamily="2" charset="0"/>
              </a:rPr>
              <a:t>Integrated On/Off switch located on bottom of vertical bar</a:t>
            </a:r>
          </a:p>
          <a:p>
            <a:pPr lvl="0"/>
            <a:r>
              <a:rPr lang="en-US" dirty="0">
                <a:latin typeface="Roboto" panose="02000000000000000000" pitchFamily="2" charset="0"/>
                <a:ea typeface="Roboto" panose="02000000000000000000" pitchFamily="2" charset="0"/>
              </a:rPr>
              <a:t>Hardwired and plug-in options available for most models</a:t>
            </a:r>
          </a:p>
          <a:p>
            <a:pPr marL="0" lvl="0" indent="0">
              <a:buNone/>
            </a:pPr>
            <a:r>
              <a:rPr lang="en-US" u="sng" dirty="0">
                <a:latin typeface="Roboto" panose="02000000000000000000" pitchFamily="2" charset="0"/>
                <a:ea typeface="Roboto" panose="02000000000000000000" pitchFamily="2" charset="0"/>
              </a:rPr>
              <a:t>What to order:</a:t>
            </a:r>
          </a:p>
          <a:p>
            <a:r>
              <a:rPr lang="en-US" dirty="0">
                <a:latin typeface="Roboto" panose="02000000000000000000" pitchFamily="2" charset="0"/>
                <a:ea typeface="Roboto" panose="02000000000000000000" pitchFamily="2" charset="0"/>
              </a:rPr>
              <a:t>Included: Mounting Hardware; Hardwire Kit for hardwired models; On/Off switch</a:t>
            </a:r>
          </a:p>
          <a:p>
            <a:r>
              <a:rPr lang="en-US" dirty="0">
                <a:latin typeface="Roboto" panose="02000000000000000000" pitchFamily="2" charset="0"/>
                <a:ea typeface="Roboto" panose="02000000000000000000" pitchFamily="2" charset="0"/>
              </a:rPr>
              <a:t>Required: Nothing additional</a:t>
            </a:r>
          </a:p>
          <a:p>
            <a:r>
              <a:rPr lang="en-US" dirty="0">
                <a:latin typeface="Roboto" panose="02000000000000000000" pitchFamily="2" charset="0"/>
                <a:ea typeface="Roboto" panose="02000000000000000000" pitchFamily="2" charset="0"/>
              </a:rPr>
              <a:t>Optional: Timer; Double gang plate</a:t>
            </a:r>
          </a:p>
          <a:p>
            <a:pPr marL="0" lvl="0" indent="0">
              <a:buNone/>
            </a:pPr>
            <a:endParaRPr lang="en-US" u="sng" dirty="0">
              <a:latin typeface="Roboto" panose="02000000000000000000" pitchFamily="2" charset="0"/>
              <a:ea typeface="Roboto" panose="02000000000000000000" pitchFamily="2" charset="0"/>
            </a:endParaRPr>
          </a:p>
        </p:txBody>
      </p:sp>
      <p:sp>
        <p:nvSpPr>
          <p:cNvPr id="10" name="Rectangle 9"/>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6" name="Picture 5" descr="A white sink sitting under a mirror&#10;&#10;Description automatically generated">
            <a:extLst>
              <a:ext uri="{FF2B5EF4-FFF2-40B4-BE49-F238E27FC236}">
                <a16:creationId xmlns:a16="http://schemas.microsoft.com/office/drawing/2014/main" id="{A66261EA-3C0F-4202-B8CB-D3E21722C63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a:ext>
            </a:extLst>
          </a:blip>
          <a:srcRect l="-1244"/>
          <a:stretch/>
        </p:blipFill>
        <p:spPr>
          <a:xfrm>
            <a:off x="8032761" y="190147"/>
            <a:ext cx="4556015" cy="4512914"/>
          </a:xfrm>
          <a:prstGeom prst="rect">
            <a:avLst/>
          </a:prstGeom>
        </p:spPr>
      </p:pic>
      <p:pic>
        <p:nvPicPr>
          <p:cNvPr id="16" name="Picture 15" descr="A picture containing indoor, white, sink, room&#10;&#10;Description automatically generated">
            <a:extLst>
              <a:ext uri="{FF2B5EF4-FFF2-40B4-BE49-F238E27FC236}">
                <a16:creationId xmlns:a16="http://schemas.microsoft.com/office/drawing/2014/main" id="{8080B66D-E37C-45BC-B167-358B4379DC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5685" y="4703448"/>
            <a:ext cx="1992345" cy="1992345"/>
          </a:xfrm>
          <a:prstGeom prst="rect">
            <a:avLst/>
          </a:prstGeom>
        </p:spPr>
      </p:pic>
      <p:pic>
        <p:nvPicPr>
          <p:cNvPr id="18" name="Picture 17" descr="A white sink sitting under a mirror&#10;&#10;Description automatically generated">
            <a:extLst>
              <a:ext uri="{FF2B5EF4-FFF2-40B4-BE49-F238E27FC236}">
                <a16:creationId xmlns:a16="http://schemas.microsoft.com/office/drawing/2014/main" id="{A3A3EA87-909F-4C1E-817D-4EC5496700B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6000"/>
                    </a14:imgEffect>
                  </a14:imgLayer>
                </a14:imgProps>
              </a:ext>
              <a:ext uri="{28A0092B-C50C-407E-A947-70E740481C1C}">
                <a14:useLocalDpi xmlns:a14="http://schemas.microsoft.com/office/drawing/2010/main"/>
              </a:ext>
            </a:extLst>
          </a:blip>
          <a:srcRect/>
          <a:stretch/>
        </p:blipFill>
        <p:spPr>
          <a:xfrm>
            <a:off x="8085970" y="6695793"/>
            <a:ext cx="1992060" cy="2059741"/>
          </a:xfrm>
          <a:prstGeom prst="rect">
            <a:avLst/>
          </a:prstGeom>
        </p:spPr>
      </p:pic>
      <p:pic>
        <p:nvPicPr>
          <p:cNvPr id="3" name="Picture 2" descr="A picture containing indoor, sitting, white, kitchen&#10;&#10;Description automatically generated">
            <a:extLst>
              <a:ext uri="{FF2B5EF4-FFF2-40B4-BE49-F238E27FC236}">
                <a16:creationId xmlns:a16="http://schemas.microsoft.com/office/drawing/2014/main" id="{6C646384-F8B9-4161-8176-14A30A5FCC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078030" y="4703061"/>
            <a:ext cx="2507671" cy="4052473"/>
          </a:xfrm>
          <a:prstGeom prst="rect">
            <a:avLst/>
          </a:prstGeom>
        </p:spPr>
      </p:pic>
      <p:grpSp>
        <p:nvGrpSpPr>
          <p:cNvPr id="12" name="Group 11">
            <a:extLst>
              <a:ext uri="{FF2B5EF4-FFF2-40B4-BE49-F238E27FC236}">
                <a16:creationId xmlns:a16="http://schemas.microsoft.com/office/drawing/2014/main" id="{D8345124-28DF-4062-BACA-5620ABC18668}"/>
              </a:ext>
            </a:extLst>
          </p:cNvPr>
          <p:cNvGrpSpPr/>
          <p:nvPr/>
        </p:nvGrpSpPr>
        <p:grpSpPr>
          <a:xfrm>
            <a:off x="8079246" y="4290888"/>
            <a:ext cx="956447" cy="412173"/>
            <a:chOff x="-3001233" y="1665312"/>
            <a:chExt cx="956447" cy="412173"/>
          </a:xfrm>
        </p:grpSpPr>
        <p:sp>
          <p:nvSpPr>
            <p:cNvPr id="13" name="Rectangle 12">
              <a:extLst>
                <a:ext uri="{FF2B5EF4-FFF2-40B4-BE49-F238E27FC236}">
                  <a16:creationId xmlns:a16="http://schemas.microsoft.com/office/drawing/2014/main" id="{7B2EAF90-E325-4D1F-9E47-725B76001BF9}"/>
                </a:ext>
              </a:extLst>
            </p:cNvPr>
            <p:cNvSpPr/>
            <p:nvPr/>
          </p:nvSpPr>
          <p:spPr>
            <a:xfrm>
              <a:off x="-2994509" y="1665312"/>
              <a:ext cx="942998"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TextBox 13">
              <a:extLst>
                <a:ext uri="{FF2B5EF4-FFF2-40B4-BE49-F238E27FC236}">
                  <a16:creationId xmlns:a16="http://schemas.microsoft.com/office/drawing/2014/main" id="{E8F6EBD6-3C17-4246-8739-387E2DA41EC8}"/>
                </a:ext>
              </a:extLst>
            </p:cNvPr>
            <p:cNvSpPr txBox="1"/>
            <p:nvPr/>
          </p:nvSpPr>
          <p:spPr>
            <a:xfrm>
              <a:off x="-3001233" y="1712380"/>
              <a:ext cx="956447"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RWH-SMB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0" name="Group 19">
            <a:extLst>
              <a:ext uri="{FF2B5EF4-FFF2-40B4-BE49-F238E27FC236}">
                <a16:creationId xmlns:a16="http://schemas.microsoft.com/office/drawing/2014/main" id="{EDC299FF-4AFC-4B1C-ACD8-1D5FEE93B06D}"/>
              </a:ext>
            </a:extLst>
          </p:cNvPr>
          <p:cNvGrpSpPr/>
          <p:nvPr/>
        </p:nvGrpSpPr>
        <p:grpSpPr>
          <a:xfrm>
            <a:off x="8085970" y="6283620"/>
            <a:ext cx="956447" cy="412173"/>
            <a:chOff x="-3001233" y="1665312"/>
            <a:chExt cx="956447" cy="412173"/>
          </a:xfrm>
        </p:grpSpPr>
        <p:sp>
          <p:nvSpPr>
            <p:cNvPr id="21" name="Rectangle 20">
              <a:extLst>
                <a:ext uri="{FF2B5EF4-FFF2-40B4-BE49-F238E27FC236}">
                  <a16:creationId xmlns:a16="http://schemas.microsoft.com/office/drawing/2014/main" id="{67D4093C-C114-485B-B863-B93453209D18}"/>
                </a:ext>
              </a:extLst>
            </p:cNvPr>
            <p:cNvSpPr/>
            <p:nvPr/>
          </p:nvSpPr>
          <p:spPr>
            <a:xfrm>
              <a:off x="-2994509" y="1665312"/>
              <a:ext cx="942998"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2" name="TextBox 21">
              <a:extLst>
                <a:ext uri="{FF2B5EF4-FFF2-40B4-BE49-F238E27FC236}">
                  <a16:creationId xmlns:a16="http://schemas.microsoft.com/office/drawing/2014/main" id="{D87D7297-E16C-44BF-BB88-73679F4B9A07}"/>
                </a:ext>
              </a:extLst>
            </p:cNvPr>
            <p:cNvSpPr txBox="1"/>
            <p:nvPr/>
          </p:nvSpPr>
          <p:spPr>
            <a:xfrm>
              <a:off x="-3001233" y="1712380"/>
              <a:ext cx="956447"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RSH-P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23" name="Group 22">
            <a:extLst>
              <a:ext uri="{FF2B5EF4-FFF2-40B4-BE49-F238E27FC236}">
                <a16:creationId xmlns:a16="http://schemas.microsoft.com/office/drawing/2014/main" id="{4F1ACB48-0145-40BD-9B08-C32DBEF4C7E3}"/>
              </a:ext>
            </a:extLst>
          </p:cNvPr>
          <p:cNvGrpSpPr/>
          <p:nvPr/>
        </p:nvGrpSpPr>
        <p:grpSpPr>
          <a:xfrm>
            <a:off x="8085970" y="8343361"/>
            <a:ext cx="956447" cy="412173"/>
            <a:chOff x="-3001233" y="1665312"/>
            <a:chExt cx="956447" cy="412173"/>
          </a:xfrm>
        </p:grpSpPr>
        <p:sp>
          <p:nvSpPr>
            <p:cNvPr id="24" name="Rectangle 23">
              <a:extLst>
                <a:ext uri="{FF2B5EF4-FFF2-40B4-BE49-F238E27FC236}">
                  <a16:creationId xmlns:a16="http://schemas.microsoft.com/office/drawing/2014/main" id="{F677BFC4-FE5B-4BE3-9E12-48503F0285AE}"/>
                </a:ext>
              </a:extLst>
            </p:cNvPr>
            <p:cNvSpPr/>
            <p:nvPr/>
          </p:nvSpPr>
          <p:spPr>
            <a:xfrm>
              <a:off x="-2994509" y="1665312"/>
              <a:ext cx="942998"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25" name="TextBox 24">
              <a:extLst>
                <a:ext uri="{FF2B5EF4-FFF2-40B4-BE49-F238E27FC236}">
                  <a16:creationId xmlns:a16="http://schemas.microsoft.com/office/drawing/2014/main" id="{F40222A7-A801-4978-9F8F-E821625ADED6}"/>
                </a:ext>
              </a:extLst>
            </p:cNvPr>
            <p:cNvSpPr txBox="1"/>
            <p:nvPr/>
          </p:nvSpPr>
          <p:spPr>
            <a:xfrm>
              <a:off x="-3001233" y="1712380"/>
              <a:ext cx="956447"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RSWP-P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2" name="Picture 2" descr="Flag of China | Britannica">
            <a:extLst>
              <a:ext uri="{FF2B5EF4-FFF2-40B4-BE49-F238E27FC236}">
                <a16:creationId xmlns:a16="http://schemas.microsoft.com/office/drawing/2014/main" id="{4CF9B385-FF1E-3AFA-BBC4-D617400A4E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7635" y="431061"/>
            <a:ext cx="1292539" cy="86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99319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380999" y="-152400"/>
            <a:ext cx="6121401" cy="1523522"/>
          </a:xfrm>
          <a:prstGeom prst="rect">
            <a:avLst/>
          </a:prstGeom>
        </p:spPr>
        <p:txBody>
          <a:bodyPr>
            <a:normAutofit/>
          </a:bodyPr>
          <a:lstStyle>
            <a:lvl1pPr algn="l" defTabSz="549148">
              <a:defRPr sz="7519"/>
            </a:lvl1pPr>
          </a:lstStyle>
          <a:p>
            <a:pPr lvl="0">
              <a:defRPr sz="1800"/>
            </a:pPr>
            <a:r>
              <a:rPr lang="en-US" sz="6600">
                <a:solidFill>
                  <a:srgbClr val="F2802A"/>
                </a:solidFill>
              </a:rPr>
              <a:t>SOLO COLLECTION</a:t>
            </a:r>
            <a:endParaRPr sz="6600">
              <a:solidFill>
                <a:srgbClr val="F2802A"/>
              </a:solidFill>
            </a:endParaRPr>
          </a:p>
        </p:txBody>
      </p:sp>
      <p:sp>
        <p:nvSpPr>
          <p:cNvPr id="61" name="Shape 61"/>
          <p:cNvSpPr>
            <a:spLocks noGrp="1"/>
          </p:cNvSpPr>
          <p:nvPr>
            <p:ph type="body" idx="1"/>
          </p:nvPr>
        </p:nvSpPr>
        <p:spPr>
          <a:xfrm>
            <a:off x="419099" y="1371122"/>
            <a:ext cx="6906733" cy="7403814"/>
          </a:xfrm>
          <a:prstGeom prst="rect">
            <a:avLst/>
          </a:prstGeom>
        </p:spPr>
        <p:txBody>
          <a:bodyPr>
            <a:normAutofit fontScale="70000" lnSpcReduction="20000"/>
          </a:bodyPr>
          <a:lstStyle/>
          <a:p>
            <a:pPr marL="0" lvl="0" indent="0">
              <a:buNone/>
            </a:pPr>
            <a:r>
              <a:rPr lang="en-US" sz="3200" u="sng" dirty="0">
                <a:latin typeface="Roboto" panose="02000000000000000000" pitchFamily="2" charset="0"/>
                <a:ea typeface="Roboto" panose="02000000000000000000" pitchFamily="2" charset="0"/>
              </a:rPr>
              <a:t>Highlights:</a:t>
            </a:r>
          </a:p>
          <a:p>
            <a:pPr lvl="0"/>
            <a:r>
              <a:rPr lang="en-US" sz="3200" dirty="0">
                <a:latin typeface="Roboto" panose="02000000000000000000" pitchFamily="2" charset="0"/>
                <a:ea typeface="Roboto" panose="02000000000000000000" pitchFamily="2" charset="0"/>
              </a:rPr>
              <a:t>Freestanding model – stands on its own and plugs into outlet</a:t>
            </a:r>
          </a:p>
          <a:p>
            <a:r>
              <a:rPr lang="en-US" sz="3200" dirty="0">
                <a:latin typeface="Roboto" panose="02000000000000000000" pitchFamily="2" charset="0"/>
                <a:ea typeface="Roboto" panose="02000000000000000000" pitchFamily="2" charset="0"/>
              </a:rPr>
              <a:t>Stocked finishes: Brushed, Polished &amp; Matte Black</a:t>
            </a:r>
          </a:p>
          <a:p>
            <a:pPr lvl="0"/>
            <a:r>
              <a:rPr lang="en-US" sz="3200" dirty="0">
                <a:latin typeface="Roboto" panose="02000000000000000000" pitchFamily="2" charset="0"/>
                <a:ea typeface="Roboto" panose="02000000000000000000" pitchFamily="2" charset="0"/>
              </a:rPr>
              <a:t>Lightweight &amp; portable – move from bathroom to laundry room or outdoor pool/jacuzzi </a:t>
            </a:r>
            <a:r>
              <a:rPr lang="en-US" sz="3200" dirty="0" err="1">
                <a:latin typeface="Roboto" panose="02000000000000000000" pitchFamily="2" charset="0"/>
                <a:ea typeface="Roboto" panose="02000000000000000000" pitchFamily="2" charset="0"/>
              </a:rPr>
              <a:t>etc</a:t>
            </a:r>
            <a:endParaRPr lang="en-US" sz="3200" dirty="0">
              <a:latin typeface="Roboto" panose="02000000000000000000" pitchFamily="2" charset="0"/>
              <a:ea typeface="Roboto" panose="02000000000000000000" pitchFamily="2" charset="0"/>
            </a:endParaRPr>
          </a:p>
          <a:p>
            <a:pPr lvl="0"/>
            <a:r>
              <a:rPr lang="en-US" sz="3200" dirty="0">
                <a:latin typeface="Roboto" panose="02000000000000000000" pitchFamily="2" charset="0"/>
                <a:ea typeface="Roboto" panose="02000000000000000000" pitchFamily="2" charset="0"/>
              </a:rPr>
              <a:t>Ideal for use next to freestanding and walk-in bathtubs</a:t>
            </a:r>
          </a:p>
          <a:p>
            <a:pPr lvl="0"/>
            <a:r>
              <a:rPr lang="en-US" sz="3200" dirty="0">
                <a:latin typeface="Roboto" panose="02000000000000000000" pitchFamily="2" charset="0"/>
                <a:ea typeface="Roboto" panose="02000000000000000000" pitchFamily="2" charset="0"/>
              </a:rPr>
              <a:t>Dry element technology: 10-15min heat up time</a:t>
            </a:r>
          </a:p>
          <a:p>
            <a:pPr marL="0" lvl="0" indent="0">
              <a:buNone/>
            </a:pPr>
            <a:r>
              <a:rPr lang="en-US" sz="3200" u="sng" dirty="0">
                <a:latin typeface="Roboto" panose="02000000000000000000" pitchFamily="2" charset="0"/>
                <a:ea typeface="Roboto" panose="02000000000000000000" pitchFamily="2" charset="0"/>
              </a:rPr>
              <a:t>What to order:</a:t>
            </a:r>
          </a:p>
          <a:p>
            <a:r>
              <a:rPr lang="en-US" sz="3200" dirty="0">
                <a:latin typeface="Roboto" panose="02000000000000000000" pitchFamily="2" charset="0"/>
                <a:ea typeface="Roboto" panose="02000000000000000000" pitchFamily="2" charset="0"/>
              </a:rPr>
              <a:t>Included: Mounting legs, plug-in kit, On/Off Switch</a:t>
            </a:r>
          </a:p>
          <a:p>
            <a:r>
              <a:rPr lang="en-US" sz="3200" dirty="0">
                <a:latin typeface="Roboto" panose="02000000000000000000" pitchFamily="2" charset="0"/>
                <a:ea typeface="Roboto" panose="02000000000000000000" pitchFamily="2" charset="0"/>
              </a:rPr>
              <a:t>Optional: Plug-in programmable timer</a:t>
            </a:r>
          </a:p>
        </p:txBody>
      </p:sp>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7" name="Picture 6" descr="A room with wooden seat&#10;&#10;Description automatically generated">
            <a:extLst>
              <a:ext uri="{FF2B5EF4-FFF2-40B4-BE49-F238E27FC236}">
                <a16:creationId xmlns:a16="http://schemas.microsoft.com/office/drawing/2014/main" id="{7C0CD2CC-44E9-42B5-89E8-BCBFEFFF86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4953" y="5113581"/>
            <a:ext cx="2423218" cy="3661356"/>
          </a:xfrm>
          <a:prstGeom prst="rect">
            <a:avLst/>
          </a:prstGeom>
        </p:spPr>
      </p:pic>
      <p:pic>
        <p:nvPicPr>
          <p:cNvPr id="11" name="Picture 10" descr="A picture containing bench, outdoor, sitting, wooden&#10;&#10;Description automatically generated">
            <a:extLst>
              <a:ext uri="{FF2B5EF4-FFF2-40B4-BE49-F238E27FC236}">
                <a16:creationId xmlns:a16="http://schemas.microsoft.com/office/drawing/2014/main" id="{4DDCBB87-0B34-4915-A4C6-900DF5E978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4953" y="199761"/>
            <a:ext cx="4896096" cy="4913820"/>
          </a:xfrm>
          <a:prstGeom prst="rect">
            <a:avLst/>
          </a:prstGeom>
        </p:spPr>
      </p:pic>
      <p:pic>
        <p:nvPicPr>
          <p:cNvPr id="13" name="Picture 12" descr="A picture containing indoor, sitting, table, small&#10;&#10;Description automatically generated">
            <a:extLst>
              <a:ext uri="{FF2B5EF4-FFF2-40B4-BE49-F238E27FC236}">
                <a16:creationId xmlns:a16="http://schemas.microsoft.com/office/drawing/2014/main" id="{1CD8F281-B1DE-43FD-BA55-3DA3DDA5CA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008171" y="5113582"/>
            <a:ext cx="2472878" cy="3661356"/>
          </a:xfrm>
          <a:prstGeom prst="rect">
            <a:avLst/>
          </a:prstGeom>
        </p:spPr>
      </p:pic>
      <p:grpSp>
        <p:nvGrpSpPr>
          <p:cNvPr id="12" name="Group 11">
            <a:extLst>
              <a:ext uri="{FF2B5EF4-FFF2-40B4-BE49-F238E27FC236}">
                <a16:creationId xmlns:a16="http://schemas.microsoft.com/office/drawing/2014/main" id="{36395ED9-670E-4B26-862C-D1C46C6F203D}"/>
              </a:ext>
            </a:extLst>
          </p:cNvPr>
          <p:cNvGrpSpPr/>
          <p:nvPr/>
        </p:nvGrpSpPr>
        <p:grpSpPr>
          <a:xfrm>
            <a:off x="7553156" y="4701408"/>
            <a:ext cx="960949" cy="412173"/>
            <a:chOff x="-3033029" y="1665312"/>
            <a:chExt cx="960949" cy="412173"/>
          </a:xfrm>
        </p:grpSpPr>
        <p:sp>
          <p:nvSpPr>
            <p:cNvPr id="14" name="Rectangle 13">
              <a:extLst>
                <a:ext uri="{FF2B5EF4-FFF2-40B4-BE49-F238E27FC236}">
                  <a16:creationId xmlns:a16="http://schemas.microsoft.com/office/drawing/2014/main" id="{1FDC542C-37BF-4048-A094-5F00AADD7FD0}"/>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5" name="TextBox 14">
              <a:extLst>
                <a:ext uri="{FF2B5EF4-FFF2-40B4-BE49-F238E27FC236}">
                  <a16:creationId xmlns:a16="http://schemas.microsoft.com/office/drawing/2014/main" id="{B35B85C9-1BE4-4FB0-B506-93D473D3B1F5}"/>
                </a:ext>
              </a:extLst>
            </p:cNvPr>
            <p:cNvSpPr txBox="1"/>
            <p:nvPr/>
          </p:nvSpPr>
          <p:spPr>
            <a:xfrm>
              <a:off x="-3033029" y="1709161"/>
              <a:ext cx="960949"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SAFSP-24</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16" name="Group 15">
            <a:extLst>
              <a:ext uri="{FF2B5EF4-FFF2-40B4-BE49-F238E27FC236}">
                <a16:creationId xmlns:a16="http://schemas.microsoft.com/office/drawing/2014/main" id="{C61BBDAC-D8FC-4DD4-B347-04FFEF944593}"/>
              </a:ext>
            </a:extLst>
          </p:cNvPr>
          <p:cNvGrpSpPr/>
          <p:nvPr/>
        </p:nvGrpSpPr>
        <p:grpSpPr>
          <a:xfrm>
            <a:off x="8851694" y="8366163"/>
            <a:ext cx="1168892" cy="412173"/>
            <a:chOff x="-3013647" y="1665312"/>
            <a:chExt cx="922186" cy="412173"/>
          </a:xfrm>
        </p:grpSpPr>
        <p:sp>
          <p:nvSpPr>
            <p:cNvPr id="17" name="Rectangle 16">
              <a:extLst>
                <a:ext uri="{FF2B5EF4-FFF2-40B4-BE49-F238E27FC236}">
                  <a16:creationId xmlns:a16="http://schemas.microsoft.com/office/drawing/2014/main" id="{85804894-7115-416D-958B-B4832F25C5AF}"/>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8" name="TextBox 17">
              <a:extLst>
                <a:ext uri="{FF2B5EF4-FFF2-40B4-BE49-F238E27FC236}">
                  <a16:creationId xmlns:a16="http://schemas.microsoft.com/office/drawing/2014/main" id="{025A0765-6174-425B-B47C-78494B3BF608}"/>
                </a:ext>
              </a:extLst>
            </p:cNvPr>
            <p:cNvSpPr txBox="1"/>
            <p:nvPr/>
          </p:nvSpPr>
          <p:spPr>
            <a:xfrm>
              <a:off x="-3013647" y="1709161"/>
              <a:ext cx="92218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SAFSB-33</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2" name="Picture 2" descr="Flag of China | Britannica">
            <a:extLst>
              <a:ext uri="{FF2B5EF4-FFF2-40B4-BE49-F238E27FC236}">
                <a16:creationId xmlns:a16="http://schemas.microsoft.com/office/drawing/2014/main" id="{915A5B94-05CE-1720-2A54-B957A4F8FC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9822" y="365276"/>
            <a:ext cx="1174376" cy="781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2724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xfrm>
            <a:off x="380999" y="-152400"/>
            <a:ext cx="6121401" cy="1523521"/>
          </a:xfrm>
          <a:prstGeom prst="rect">
            <a:avLst/>
          </a:prstGeom>
        </p:spPr>
        <p:txBody>
          <a:bodyPr>
            <a:normAutofit/>
          </a:bodyPr>
          <a:lstStyle>
            <a:lvl1pPr algn="l" defTabSz="549148">
              <a:defRPr sz="7519"/>
            </a:lvl1pPr>
          </a:lstStyle>
          <a:p>
            <a:pPr lvl="0">
              <a:defRPr sz="1800"/>
            </a:pPr>
            <a:r>
              <a:rPr lang="en-US" sz="6600">
                <a:solidFill>
                  <a:srgbClr val="F2802A"/>
                </a:solidFill>
              </a:rPr>
              <a:t>SWIVEL COLLECTION</a:t>
            </a:r>
            <a:endParaRPr sz="6600">
              <a:solidFill>
                <a:srgbClr val="F2802A"/>
              </a:solidFill>
            </a:endParaRPr>
          </a:p>
        </p:txBody>
      </p:sp>
      <p:sp>
        <p:nvSpPr>
          <p:cNvPr id="61" name="Shape 61"/>
          <p:cNvSpPr>
            <a:spLocks noGrp="1"/>
          </p:cNvSpPr>
          <p:nvPr>
            <p:ph type="body" idx="1"/>
          </p:nvPr>
        </p:nvSpPr>
        <p:spPr>
          <a:xfrm>
            <a:off x="419100" y="1371121"/>
            <a:ext cx="6083300" cy="7404743"/>
          </a:xfrm>
          <a:prstGeom prst="rect">
            <a:avLst/>
          </a:prstGeom>
        </p:spPr>
        <p:txBody>
          <a:bodyPr>
            <a:normAutofit fontScale="55000" lnSpcReduction="20000"/>
          </a:bodyPr>
          <a:lstStyle/>
          <a:p>
            <a:pPr marL="0" lvl="0" indent="0">
              <a:buNone/>
            </a:pPr>
            <a:r>
              <a:rPr lang="en-US" sz="3600" u="sng" dirty="0">
                <a:latin typeface="Roboto" panose="02000000000000000000" pitchFamily="2" charset="0"/>
                <a:ea typeface="Roboto" panose="02000000000000000000" pitchFamily="2" charset="0"/>
              </a:rPr>
              <a:t>Highlights:</a:t>
            </a:r>
          </a:p>
          <a:p>
            <a:pPr lvl="0"/>
            <a:r>
              <a:rPr lang="en-US" sz="3600" dirty="0">
                <a:latin typeface="Roboto" panose="02000000000000000000" pitchFamily="2" charset="0"/>
                <a:ea typeface="Roboto" panose="02000000000000000000" pitchFamily="2" charset="0"/>
              </a:rPr>
              <a:t>External Temperature range: 110F to 160F</a:t>
            </a:r>
          </a:p>
          <a:p>
            <a:pPr lvl="0"/>
            <a:r>
              <a:rPr lang="en-US" sz="3600" dirty="0">
                <a:latin typeface="Roboto" panose="02000000000000000000" pitchFamily="2" charset="0"/>
                <a:ea typeface="Roboto" panose="02000000000000000000" pitchFamily="2" charset="0"/>
              </a:rPr>
              <a:t>Plug-in collection</a:t>
            </a:r>
          </a:p>
          <a:p>
            <a:pPr lvl="0"/>
            <a:r>
              <a:rPr lang="en-US" sz="3600" dirty="0">
                <a:latin typeface="Roboto" panose="02000000000000000000" pitchFamily="2" charset="0"/>
                <a:ea typeface="Roboto" panose="02000000000000000000" pitchFamily="2" charset="0"/>
              </a:rPr>
              <a:t>Stocked Finishes: Brushed &amp; Polished</a:t>
            </a:r>
          </a:p>
          <a:p>
            <a:pPr lvl="0"/>
            <a:r>
              <a:rPr lang="en-US" sz="3600" dirty="0">
                <a:latin typeface="Roboto" panose="02000000000000000000" pitchFamily="2" charset="0"/>
                <a:ea typeface="Roboto" panose="02000000000000000000" pitchFamily="2" charset="0"/>
              </a:rPr>
              <a:t>Dry element technology: 10-15min heat up time</a:t>
            </a:r>
          </a:p>
          <a:p>
            <a:pPr lvl="0"/>
            <a:r>
              <a:rPr lang="en-US" sz="3600" dirty="0">
                <a:latin typeface="Roboto" panose="02000000000000000000" pitchFamily="2" charset="0"/>
                <a:ea typeface="Roboto" panose="02000000000000000000" pitchFamily="2" charset="0"/>
              </a:rPr>
              <a:t>Individual bars can swivel 180 degrees</a:t>
            </a:r>
          </a:p>
          <a:p>
            <a:pPr lvl="0"/>
            <a:r>
              <a:rPr lang="en-US" sz="3600" dirty="0">
                <a:latin typeface="Roboto" panose="02000000000000000000" pitchFamily="2" charset="0"/>
                <a:ea typeface="Roboto" panose="02000000000000000000" pitchFamily="2" charset="0"/>
              </a:rPr>
              <a:t>Each arm can be moved independently </a:t>
            </a:r>
          </a:p>
          <a:p>
            <a:pPr lvl="0"/>
            <a:r>
              <a:rPr lang="en-US" sz="3600" dirty="0">
                <a:latin typeface="Roboto" panose="02000000000000000000" pitchFamily="2" charset="0"/>
                <a:ea typeface="Roboto" panose="02000000000000000000" pitchFamily="2" charset="0"/>
              </a:rPr>
              <a:t>Simple to install </a:t>
            </a:r>
          </a:p>
          <a:p>
            <a:pPr marL="0" lvl="0" indent="0">
              <a:buNone/>
            </a:pPr>
            <a:r>
              <a:rPr lang="en-US" sz="3600" u="sng" dirty="0">
                <a:latin typeface="Roboto" panose="02000000000000000000" pitchFamily="2" charset="0"/>
                <a:ea typeface="Roboto" panose="02000000000000000000" pitchFamily="2" charset="0"/>
              </a:rPr>
              <a:t>What to order:</a:t>
            </a:r>
          </a:p>
          <a:p>
            <a:r>
              <a:rPr lang="en-US" sz="3600" dirty="0">
                <a:latin typeface="Roboto" panose="02000000000000000000" pitchFamily="2" charset="0"/>
                <a:ea typeface="Roboto" panose="02000000000000000000" pitchFamily="2" charset="0"/>
              </a:rPr>
              <a:t>Included: Mounting Hardware &amp; Plug-in kit</a:t>
            </a:r>
          </a:p>
          <a:p>
            <a:r>
              <a:rPr lang="en-US" sz="3600" dirty="0">
                <a:latin typeface="Roboto" panose="02000000000000000000" pitchFamily="2" charset="0"/>
                <a:ea typeface="Roboto" panose="02000000000000000000" pitchFamily="2" charset="0"/>
              </a:rPr>
              <a:t>Optional: Plug-in programmable timer</a:t>
            </a:r>
          </a:p>
        </p:txBody>
      </p:sp>
      <p:pic>
        <p:nvPicPr>
          <p:cNvPr id="64" name="pasted-image.png"/>
          <p:cNvPicPr/>
          <p:nvPr/>
        </p:nvPicPr>
        <p:blipFill>
          <a:blip r:embed="rId2"/>
          <a:stretch>
            <a:fillRect/>
          </a:stretch>
        </p:blipFill>
        <p:spPr>
          <a:xfrm>
            <a:off x="9798421" y="723980"/>
            <a:ext cx="3121714" cy="4047801"/>
          </a:xfrm>
          <a:prstGeom prst="rect">
            <a:avLst/>
          </a:prstGeom>
          <a:ln w="12700">
            <a:miter lim="400000"/>
          </a:ln>
        </p:spPr>
      </p:pic>
      <p:pic>
        <p:nvPicPr>
          <p:cNvPr id="65" name="pasted-image.png"/>
          <p:cNvPicPr/>
          <p:nvPr/>
        </p:nvPicPr>
        <p:blipFill rotWithShape="1">
          <a:blip r:embed="rId3" cstate="screen">
            <a:extLst>
              <a:ext uri="{28A0092B-C50C-407E-A947-70E740481C1C}">
                <a14:useLocalDpi xmlns:a14="http://schemas.microsoft.com/office/drawing/2010/main"/>
              </a:ext>
            </a:extLst>
          </a:blip>
          <a:srcRect t="1413" r="2694" b="2035"/>
          <a:stretch/>
        </p:blipFill>
        <p:spPr>
          <a:xfrm>
            <a:off x="7618587" y="704662"/>
            <a:ext cx="2179834" cy="4067117"/>
          </a:xfrm>
          <a:prstGeom prst="rect">
            <a:avLst/>
          </a:prstGeom>
          <a:ln w="12700">
            <a:miter lim="400000"/>
          </a:ln>
        </p:spPr>
      </p:pic>
      <p:pic>
        <p:nvPicPr>
          <p:cNvPr id="66" name="pasted-image.png"/>
          <p:cNvPicPr/>
          <p:nvPr/>
        </p:nvPicPr>
        <p:blipFill rotWithShape="1">
          <a:blip r:embed="rId4" cstate="screen">
            <a:extLst>
              <a:ext uri="{28A0092B-C50C-407E-A947-70E740481C1C}">
                <a14:useLocalDpi xmlns:a14="http://schemas.microsoft.com/office/drawing/2010/main"/>
              </a:ext>
            </a:extLst>
          </a:blip>
          <a:srcRect/>
          <a:stretch/>
        </p:blipFill>
        <p:spPr>
          <a:xfrm>
            <a:off x="7618587" y="4771781"/>
            <a:ext cx="2601078" cy="4072832"/>
          </a:xfrm>
          <a:prstGeom prst="rect">
            <a:avLst/>
          </a:prstGeom>
          <a:ln w="12700">
            <a:miter lim="400000"/>
          </a:ln>
        </p:spPr>
      </p:pic>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3" name="Picture 2" descr="A large white tub sitting next to a sink&#10;&#10;Description automatically generated">
            <a:extLst>
              <a:ext uri="{FF2B5EF4-FFF2-40B4-BE49-F238E27FC236}">
                <a16:creationId xmlns:a16="http://schemas.microsoft.com/office/drawing/2014/main" id="{8BE4837F-9E4A-41D2-88F3-A3B200BEF49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a:ext>
            </a:extLst>
          </a:blip>
          <a:srcRect/>
          <a:stretch/>
        </p:blipFill>
        <p:spPr>
          <a:xfrm>
            <a:off x="10219665" y="4771781"/>
            <a:ext cx="2692401" cy="4072832"/>
          </a:xfrm>
          <a:prstGeom prst="rect">
            <a:avLst/>
          </a:prstGeom>
        </p:spPr>
      </p:pic>
      <p:grpSp>
        <p:nvGrpSpPr>
          <p:cNvPr id="11" name="Group 10">
            <a:extLst>
              <a:ext uri="{FF2B5EF4-FFF2-40B4-BE49-F238E27FC236}">
                <a16:creationId xmlns:a16="http://schemas.microsoft.com/office/drawing/2014/main" id="{BAB8C0B6-9BE3-4476-AB7D-9E0C5AECF5B8}"/>
              </a:ext>
            </a:extLst>
          </p:cNvPr>
          <p:cNvGrpSpPr/>
          <p:nvPr/>
        </p:nvGrpSpPr>
        <p:grpSpPr>
          <a:xfrm>
            <a:off x="8904276" y="4349948"/>
            <a:ext cx="897356" cy="412173"/>
            <a:chOff x="-3001232" y="1665312"/>
            <a:chExt cx="897356" cy="412173"/>
          </a:xfrm>
        </p:grpSpPr>
        <p:sp>
          <p:nvSpPr>
            <p:cNvPr id="12" name="Rectangle 11">
              <a:extLst>
                <a:ext uri="{FF2B5EF4-FFF2-40B4-BE49-F238E27FC236}">
                  <a16:creationId xmlns:a16="http://schemas.microsoft.com/office/drawing/2014/main" id="{03256458-DA71-4139-8457-1498C4D8FC7A}"/>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3" name="TextBox 12">
              <a:extLst>
                <a:ext uri="{FF2B5EF4-FFF2-40B4-BE49-F238E27FC236}">
                  <a16:creationId xmlns:a16="http://schemas.microsoft.com/office/drawing/2014/main" id="{9AB55BE3-0F14-4B2B-AB11-094A18701C4F}"/>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J-D005P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14" name="Group 13">
            <a:extLst>
              <a:ext uri="{FF2B5EF4-FFF2-40B4-BE49-F238E27FC236}">
                <a16:creationId xmlns:a16="http://schemas.microsoft.com/office/drawing/2014/main" id="{9380E3F4-9A5A-43E7-8727-98316874A569}"/>
              </a:ext>
            </a:extLst>
          </p:cNvPr>
          <p:cNvGrpSpPr/>
          <p:nvPr/>
        </p:nvGrpSpPr>
        <p:grpSpPr>
          <a:xfrm>
            <a:off x="12022779" y="4352988"/>
            <a:ext cx="897356" cy="412173"/>
            <a:chOff x="-3001232" y="1665312"/>
            <a:chExt cx="897356" cy="412173"/>
          </a:xfrm>
        </p:grpSpPr>
        <p:sp>
          <p:nvSpPr>
            <p:cNvPr id="15" name="Rectangle 14">
              <a:extLst>
                <a:ext uri="{FF2B5EF4-FFF2-40B4-BE49-F238E27FC236}">
                  <a16:creationId xmlns:a16="http://schemas.microsoft.com/office/drawing/2014/main" id="{5E6612B5-8F4A-4816-BAAC-9E9EF4762786}"/>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6" name="TextBox 15">
              <a:extLst>
                <a:ext uri="{FF2B5EF4-FFF2-40B4-BE49-F238E27FC236}">
                  <a16:creationId xmlns:a16="http://schemas.microsoft.com/office/drawing/2014/main" id="{77FBE654-82F0-46B6-8BC4-58DE58832900}"/>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J-B004P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grpSp>
        <p:nvGrpSpPr>
          <p:cNvPr id="17" name="Group 16">
            <a:extLst>
              <a:ext uri="{FF2B5EF4-FFF2-40B4-BE49-F238E27FC236}">
                <a16:creationId xmlns:a16="http://schemas.microsoft.com/office/drawing/2014/main" id="{2C5E8D96-796D-45F6-AD85-5DBEFA83DD87}"/>
              </a:ext>
            </a:extLst>
          </p:cNvPr>
          <p:cNvGrpSpPr/>
          <p:nvPr/>
        </p:nvGrpSpPr>
        <p:grpSpPr>
          <a:xfrm>
            <a:off x="10220827" y="8437748"/>
            <a:ext cx="897356" cy="412173"/>
            <a:chOff x="-3001232" y="1665312"/>
            <a:chExt cx="897356" cy="412173"/>
          </a:xfrm>
        </p:grpSpPr>
        <p:sp>
          <p:nvSpPr>
            <p:cNvPr id="18" name="Rectangle 17">
              <a:extLst>
                <a:ext uri="{FF2B5EF4-FFF2-40B4-BE49-F238E27FC236}">
                  <a16:creationId xmlns:a16="http://schemas.microsoft.com/office/drawing/2014/main" id="{6EAA4753-462D-4CE2-8A8A-51994D6573B8}"/>
                </a:ext>
              </a:extLst>
            </p:cNvPr>
            <p:cNvSpPr/>
            <p:nvPr/>
          </p:nvSpPr>
          <p:spPr>
            <a:xfrm>
              <a:off x="-3001232" y="1665312"/>
              <a:ext cx="89735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9" name="TextBox 18">
              <a:extLst>
                <a:ext uri="{FF2B5EF4-FFF2-40B4-BE49-F238E27FC236}">
                  <a16:creationId xmlns:a16="http://schemas.microsoft.com/office/drawing/2014/main" id="{B2DD8366-00EF-4AE5-A269-62E9648E00EC}"/>
                </a:ext>
              </a:extLst>
            </p:cNvPr>
            <p:cNvSpPr txBox="1"/>
            <p:nvPr/>
          </p:nvSpPr>
          <p:spPr>
            <a:xfrm>
              <a:off x="-3001232" y="1709161"/>
              <a:ext cx="897356"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J-D005B</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pic>
        <p:nvPicPr>
          <p:cNvPr id="2" name="Picture 2" descr="Flag of China | Britannica">
            <a:extLst>
              <a:ext uri="{FF2B5EF4-FFF2-40B4-BE49-F238E27FC236}">
                <a16:creationId xmlns:a16="http://schemas.microsoft.com/office/drawing/2014/main" id="{B3D3B0CD-0548-3F02-A410-3D3FE6C05E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9177" y="379777"/>
            <a:ext cx="1146446" cy="76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70207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title"/>
          </p:nvPr>
        </p:nvSpPr>
        <p:spPr>
          <a:xfrm>
            <a:off x="952500" y="25400"/>
            <a:ext cx="11099800" cy="1384300"/>
          </a:xfrm>
          <a:prstGeom prst="rect">
            <a:avLst/>
          </a:prstGeom>
        </p:spPr>
        <p:txBody>
          <a:bodyPr/>
          <a:lstStyle/>
          <a:p>
            <a:pPr lvl="0">
              <a:defRPr sz="1800"/>
            </a:pPr>
            <a:r>
              <a:rPr sz="8000">
                <a:solidFill>
                  <a:srgbClr val="F2802A"/>
                </a:solidFill>
              </a:rPr>
              <a:t>DIGITAL HEAT CONTROLLER</a:t>
            </a:r>
          </a:p>
        </p:txBody>
      </p:sp>
      <p:sp>
        <p:nvSpPr>
          <p:cNvPr id="275" name="Shape 275"/>
          <p:cNvSpPr/>
          <p:nvPr/>
        </p:nvSpPr>
        <p:spPr>
          <a:xfrm>
            <a:off x="5295900" y="1758737"/>
            <a:ext cx="7334686" cy="689652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normAutofit fontScale="92500"/>
          </a:bodyPr>
          <a:lstStyle>
            <a:lvl1pPr algn="l">
              <a:spcBef>
                <a:spcPts val="4200"/>
              </a:spcBef>
            </a:lvl1pPr>
          </a:lstStyle>
          <a:p>
            <a:pPr marL="571500" indent="-571500" rtl="0">
              <a:buFont typeface="Arial" panose="020B0604020202020204" pitchFamily="34" charset="0"/>
              <a:buChar char="•"/>
            </a:pPr>
            <a:r>
              <a:rPr lang="en-US" dirty="0">
                <a:latin typeface="Roboto" panose="02000000000000000000" pitchFamily="2" charset="0"/>
                <a:ea typeface="Roboto" panose="02000000000000000000" pitchFamily="2" charset="0"/>
              </a:rPr>
              <a:t>Designed to allow users to have control over the temperature; there are 9 heat levels to choose from.</a:t>
            </a:r>
          </a:p>
          <a:p>
            <a:pPr marL="571500" indent="-571500" rtl="0">
              <a:buFont typeface="Arial" panose="020B0604020202020204" pitchFamily="34" charset="0"/>
              <a:buChar char="•"/>
            </a:pPr>
            <a:r>
              <a:rPr lang="en-US" dirty="0">
                <a:latin typeface="Roboto" panose="02000000000000000000" pitchFamily="2" charset="0"/>
                <a:ea typeface="Roboto" panose="02000000000000000000" pitchFamily="2" charset="0"/>
              </a:rPr>
              <a:t>Digital Heat Controller is included with our Italian collections: </a:t>
            </a:r>
            <a:r>
              <a:rPr lang="en-US" b="1" i="1" dirty="0">
                <a:latin typeface="Roboto" panose="02000000000000000000" pitchFamily="2" charset="0"/>
                <a:ea typeface="Roboto" panose="02000000000000000000" pitchFamily="2" charset="0"/>
              </a:rPr>
              <a:t>Quadro, </a:t>
            </a:r>
            <a:r>
              <a:rPr lang="en-US" b="1" i="1" dirty="0" err="1">
                <a:latin typeface="Roboto" panose="02000000000000000000" pitchFamily="2" charset="0"/>
                <a:ea typeface="Roboto" panose="02000000000000000000" pitchFamily="2" charset="0"/>
              </a:rPr>
              <a:t>Sirio</a:t>
            </a:r>
            <a:r>
              <a:rPr lang="en-US" b="1" i="1" dirty="0">
                <a:latin typeface="Roboto" panose="02000000000000000000" pitchFamily="2" charset="0"/>
                <a:ea typeface="Roboto" panose="02000000000000000000" pitchFamily="2" charset="0"/>
              </a:rPr>
              <a:t>, </a:t>
            </a:r>
            <a:r>
              <a:rPr lang="en-US" b="1" i="1" dirty="0" err="1">
                <a:latin typeface="Roboto" panose="02000000000000000000" pitchFamily="2" charset="0"/>
                <a:ea typeface="Roboto" panose="02000000000000000000" pitchFamily="2" charset="0"/>
              </a:rPr>
              <a:t>Antus</a:t>
            </a:r>
            <a:r>
              <a:rPr lang="en-US" b="1" i="1" dirty="0">
                <a:latin typeface="Roboto" panose="02000000000000000000" pitchFamily="2" charset="0"/>
                <a:ea typeface="Roboto" panose="02000000000000000000" pitchFamily="2" charset="0"/>
              </a:rPr>
              <a:t>, &amp;Vega</a:t>
            </a:r>
            <a:r>
              <a:rPr lang="en-US" dirty="0">
                <a:latin typeface="Roboto" panose="02000000000000000000" pitchFamily="2" charset="0"/>
                <a:ea typeface="Roboto" panose="02000000000000000000" pitchFamily="2" charset="0"/>
              </a:rPr>
              <a:t>.</a:t>
            </a:r>
          </a:p>
          <a:p>
            <a:pPr marL="571500" indent="-571500" rtl="0">
              <a:buFont typeface="Arial" panose="020B0604020202020204" pitchFamily="34" charset="0"/>
              <a:buChar char="•"/>
            </a:pPr>
            <a:r>
              <a:rPr lang="en-US" dirty="0">
                <a:latin typeface="Roboto" panose="02000000000000000000" pitchFamily="2" charset="0"/>
                <a:ea typeface="Roboto" panose="02000000000000000000" pitchFamily="2" charset="0"/>
              </a:rPr>
              <a:t>A remotely wired DHC is available if you want to locate the controller away from the unit itself. This could be due to space constraints or to make it easier to interact with.</a:t>
            </a:r>
          </a:p>
        </p:txBody>
      </p:sp>
      <p:sp>
        <p:nvSpPr>
          <p:cNvPr id="6" name="Rectangle 5"/>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5" name="Group 4">
            <a:extLst>
              <a:ext uri="{FF2B5EF4-FFF2-40B4-BE49-F238E27FC236}">
                <a16:creationId xmlns:a16="http://schemas.microsoft.com/office/drawing/2014/main" id="{60D82710-FCF9-4925-AD6D-FAB764A3573F}"/>
              </a:ext>
            </a:extLst>
          </p:cNvPr>
          <p:cNvGrpSpPr/>
          <p:nvPr/>
        </p:nvGrpSpPr>
        <p:grpSpPr>
          <a:xfrm>
            <a:off x="374214" y="1281560"/>
            <a:ext cx="4602334" cy="7644349"/>
            <a:chOff x="374214" y="-2073095"/>
            <a:chExt cx="4602334" cy="7644349"/>
          </a:xfrm>
        </p:grpSpPr>
        <p:grpSp>
          <p:nvGrpSpPr>
            <p:cNvPr id="3" name="Group 2">
              <a:extLst>
                <a:ext uri="{FF2B5EF4-FFF2-40B4-BE49-F238E27FC236}">
                  <a16:creationId xmlns:a16="http://schemas.microsoft.com/office/drawing/2014/main" id="{FCE7708E-93B1-4901-BA33-4DA5006BB5BF}"/>
                </a:ext>
              </a:extLst>
            </p:cNvPr>
            <p:cNvGrpSpPr/>
            <p:nvPr/>
          </p:nvGrpSpPr>
          <p:grpSpPr>
            <a:xfrm>
              <a:off x="374214" y="1243302"/>
              <a:ext cx="4602332" cy="4327952"/>
              <a:chOff x="374214" y="1243302"/>
              <a:chExt cx="4602332" cy="4327952"/>
            </a:xfrm>
          </p:grpSpPr>
          <p:pic>
            <p:nvPicPr>
              <p:cNvPr id="277" name="pasted-image.png" descr="Remotely Wired Digital Heat Controller"/>
              <p:cNvPicPr/>
              <p:nvPr/>
            </p:nvPicPr>
            <p:blipFill rotWithShape="1">
              <a:blip r:embed="rId3" cstate="screen">
                <a:extLst>
                  <a:ext uri="{28A0092B-C50C-407E-A947-70E740481C1C}">
                    <a14:useLocalDpi xmlns:a14="http://schemas.microsoft.com/office/drawing/2010/main"/>
                  </a:ext>
                </a:extLst>
              </a:blip>
              <a:srcRect t="5316" b="6284"/>
              <a:stretch/>
            </p:blipFill>
            <p:spPr>
              <a:xfrm>
                <a:off x="374214" y="1243302"/>
                <a:ext cx="4602332" cy="4122768"/>
              </a:xfrm>
              <a:prstGeom prst="rect">
                <a:avLst/>
              </a:prstGeom>
              <a:ln w="12700">
                <a:miter lim="400000"/>
              </a:ln>
            </p:spPr>
          </p:pic>
          <p:sp>
            <p:nvSpPr>
              <p:cNvPr id="2" name="TextBox 1">
                <a:extLst>
                  <a:ext uri="{FF2B5EF4-FFF2-40B4-BE49-F238E27FC236}">
                    <a16:creationId xmlns:a16="http://schemas.microsoft.com/office/drawing/2014/main" id="{5D5C0052-1618-4BC0-9EBF-4C0733B97CCD}"/>
                  </a:ext>
                </a:extLst>
              </p:cNvPr>
              <p:cNvSpPr txBox="1"/>
              <p:nvPr/>
            </p:nvSpPr>
            <p:spPr>
              <a:xfrm>
                <a:off x="374214" y="5160885"/>
                <a:ext cx="4602332" cy="410369"/>
              </a:xfrm>
              <a:prstGeom prst="rect">
                <a:avLst/>
              </a:prstGeom>
              <a:solidFill>
                <a:srgbClr val="F2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Helvetica Light"/>
                    <a:ea typeface="Helvetica Light"/>
                    <a:cs typeface="Helvetica Light"/>
                    <a:sym typeface="Helvetica Light"/>
                  </a:rPr>
                  <a:t>Remotely Wired Digital Heat Controller</a:t>
                </a:r>
              </a:p>
            </p:txBody>
          </p:sp>
        </p:grpSp>
        <p:grpSp>
          <p:nvGrpSpPr>
            <p:cNvPr id="4" name="Group 3">
              <a:extLst>
                <a:ext uri="{FF2B5EF4-FFF2-40B4-BE49-F238E27FC236}">
                  <a16:creationId xmlns:a16="http://schemas.microsoft.com/office/drawing/2014/main" id="{8F1D16BB-5279-42BD-87DB-29978DBC83AB}"/>
                </a:ext>
              </a:extLst>
            </p:cNvPr>
            <p:cNvGrpSpPr/>
            <p:nvPr/>
          </p:nvGrpSpPr>
          <p:grpSpPr>
            <a:xfrm>
              <a:off x="374214" y="-2073095"/>
              <a:ext cx="4602334" cy="3417630"/>
              <a:chOff x="374214" y="5586670"/>
              <a:chExt cx="4602334" cy="3417630"/>
            </a:xfrm>
          </p:grpSpPr>
          <p:pic>
            <p:nvPicPr>
              <p:cNvPr id="276" name="pasted-image.png"/>
              <p:cNvPicPr/>
              <p:nvPr/>
            </p:nvPicPr>
            <p:blipFill rotWithShape="1">
              <a:blip r:embed="rId4" cstate="screen">
                <a:extLst>
                  <a:ext uri="{28A0092B-C50C-407E-A947-70E740481C1C}">
                    <a14:useLocalDpi xmlns:a14="http://schemas.microsoft.com/office/drawing/2010/main"/>
                  </a:ext>
                </a:extLst>
              </a:blip>
              <a:srcRect/>
              <a:stretch/>
            </p:blipFill>
            <p:spPr>
              <a:xfrm>
                <a:off x="374214" y="5586670"/>
                <a:ext cx="4602334" cy="3197030"/>
              </a:xfrm>
              <a:prstGeom prst="rect">
                <a:avLst/>
              </a:prstGeom>
              <a:ln w="12700">
                <a:miter lim="400000"/>
              </a:ln>
            </p:spPr>
          </p:pic>
          <p:sp>
            <p:nvSpPr>
              <p:cNvPr id="9" name="TextBox 8">
                <a:extLst>
                  <a:ext uri="{FF2B5EF4-FFF2-40B4-BE49-F238E27FC236}">
                    <a16:creationId xmlns:a16="http://schemas.microsoft.com/office/drawing/2014/main" id="{C5DA7B5E-08C7-465D-B2DD-2709C4009243}"/>
                  </a:ext>
                </a:extLst>
              </p:cNvPr>
              <p:cNvSpPr txBox="1"/>
              <p:nvPr/>
            </p:nvSpPr>
            <p:spPr>
              <a:xfrm>
                <a:off x="374214" y="8593931"/>
                <a:ext cx="4602332" cy="410369"/>
              </a:xfrm>
              <a:prstGeom prst="rect">
                <a:avLst/>
              </a:prstGeom>
              <a:solidFill>
                <a:srgbClr val="F2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a:ln>
                      <a:noFill/>
                    </a:ln>
                    <a:solidFill>
                      <a:srgbClr val="000000"/>
                    </a:solidFill>
                    <a:effectLst/>
                    <a:uFillTx/>
                    <a:latin typeface="Helvetica Light"/>
                    <a:ea typeface="Helvetica Light"/>
                    <a:cs typeface="Helvetica Light"/>
                    <a:sym typeface="Helvetica Light"/>
                  </a:rPr>
                  <a:t>Standard Digital Heat Controller</a:t>
                </a:r>
              </a:p>
            </p:txBody>
          </p:sp>
        </p:gr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952500" y="25400"/>
            <a:ext cx="11099800" cy="1384300"/>
          </a:xfrm>
          <a:prstGeom prst="rect">
            <a:avLst/>
          </a:prstGeom>
        </p:spPr>
        <p:txBody>
          <a:bodyPr/>
          <a:lstStyle/>
          <a:p>
            <a:pPr lvl="0">
              <a:defRPr sz="1800"/>
            </a:pPr>
            <a:r>
              <a:rPr sz="8000">
                <a:solidFill>
                  <a:srgbClr val="F2802A"/>
                </a:solidFill>
              </a:rPr>
              <a:t>TIMERS</a:t>
            </a:r>
            <a:r>
              <a:rPr lang="en-US" sz="8000">
                <a:solidFill>
                  <a:srgbClr val="F2802A"/>
                </a:solidFill>
              </a:rPr>
              <a:t> &amp; SWITCHES</a:t>
            </a:r>
            <a:endParaRPr sz="8000">
              <a:solidFill>
                <a:srgbClr val="F2802A"/>
              </a:solidFill>
            </a:endParaRPr>
          </a:p>
        </p:txBody>
      </p:sp>
      <p:sp>
        <p:nvSpPr>
          <p:cNvPr id="7" name="Rectangle 6"/>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
        <p:nvSpPr>
          <p:cNvPr id="10" name="TextBox 9">
            <a:extLst>
              <a:ext uri="{FF2B5EF4-FFF2-40B4-BE49-F238E27FC236}">
                <a16:creationId xmlns:a16="http://schemas.microsoft.com/office/drawing/2014/main" id="{599514C8-75A8-4C8D-8C05-5F5F8870A97B}"/>
              </a:ext>
            </a:extLst>
          </p:cNvPr>
          <p:cNvSpPr txBox="1"/>
          <p:nvPr/>
        </p:nvSpPr>
        <p:spPr>
          <a:xfrm>
            <a:off x="394363" y="875258"/>
            <a:ext cx="9289435" cy="10105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spcBef>
                <a:spcPts val="4200"/>
              </a:spcBef>
              <a:defRPr sz="1800"/>
            </a:pPr>
            <a:r>
              <a:rPr lang="en-US" sz="2400" dirty="0">
                <a:latin typeface="Roboto" panose="02000000000000000000" pitchFamily="2" charset="0"/>
                <a:ea typeface="Roboto" panose="02000000000000000000" pitchFamily="2" charset="0"/>
              </a:rPr>
              <a:t>A choice of controls that can be used with our heated towel racks. </a:t>
            </a: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grpSp>
        <p:nvGrpSpPr>
          <p:cNvPr id="17" name="Group 16">
            <a:extLst>
              <a:ext uri="{FF2B5EF4-FFF2-40B4-BE49-F238E27FC236}">
                <a16:creationId xmlns:a16="http://schemas.microsoft.com/office/drawing/2014/main" id="{EC7E1E3E-FF63-4AFC-BDA3-D44D9A4F0EEB}"/>
              </a:ext>
            </a:extLst>
          </p:cNvPr>
          <p:cNvGrpSpPr/>
          <p:nvPr/>
        </p:nvGrpSpPr>
        <p:grpSpPr>
          <a:xfrm>
            <a:off x="8197072" y="2918076"/>
            <a:ext cx="4566608" cy="2547379"/>
            <a:chOff x="4610811" y="3391609"/>
            <a:chExt cx="5640203" cy="3146259"/>
          </a:xfrm>
        </p:grpSpPr>
        <p:pic>
          <p:nvPicPr>
            <p:cNvPr id="5" name="Picture 4" descr="A close up of a door&#10;&#10;Description automatically generated">
              <a:extLst>
                <a:ext uri="{FF2B5EF4-FFF2-40B4-BE49-F238E27FC236}">
                  <a16:creationId xmlns:a16="http://schemas.microsoft.com/office/drawing/2014/main" id="{4D6C0137-1846-4917-8AD4-DB736EB91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8341" y="3391609"/>
              <a:ext cx="1437441" cy="2292096"/>
            </a:xfrm>
            <a:prstGeom prst="rect">
              <a:avLst/>
            </a:prstGeom>
          </p:spPr>
        </p:pic>
        <p:pic>
          <p:nvPicPr>
            <p:cNvPr id="12" name="Picture 11" descr="A picture containing indoor, sitting, photo, white&#10;&#10;Description automatically generated">
              <a:extLst>
                <a:ext uri="{FF2B5EF4-FFF2-40B4-BE49-F238E27FC236}">
                  <a16:creationId xmlns:a16="http://schemas.microsoft.com/office/drawing/2014/main" id="{905A70ED-BC0A-49B0-B74A-5C05628649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2026" y="3391609"/>
              <a:ext cx="1437441" cy="2292097"/>
            </a:xfrm>
            <a:prstGeom prst="rect">
              <a:avLst/>
            </a:prstGeom>
          </p:spPr>
        </p:pic>
        <p:sp>
          <p:nvSpPr>
            <p:cNvPr id="15" name="Rectangle 14">
              <a:extLst>
                <a:ext uri="{FF2B5EF4-FFF2-40B4-BE49-F238E27FC236}">
                  <a16:creationId xmlns:a16="http://schemas.microsoft.com/office/drawing/2014/main" id="{659CB693-DD18-45E5-8F83-C444CD9AD809}"/>
                </a:ext>
              </a:extLst>
            </p:cNvPr>
            <p:cNvSpPr/>
            <p:nvPr/>
          </p:nvSpPr>
          <p:spPr>
            <a:xfrm>
              <a:off x="4610811" y="5806347"/>
              <a:ext cx="5640203" cy="731521"/>
            </a:xfrm>
            <a:prstGeom prst="rect">
              <a:avLst/>
            </a:prstGeom>
          </p:spPr>
          <p:txBody>
            <a:bodyPr wrap="square">
              <a:normAutofit/>
            </a:bodyPr>
            <a:lstStyle/>
            <a:p>
              <a:pPr rtl="0" latinLnBrk="1" hangingPunct="0"/>
              <a:r>
                <a:rPr lang="en-US" sz="1800">
                  <a:solidFill>
                    <a:srgbClr val="000000"/>
                  </a:solidFill>
                </a:rPr>
                <a:t>COUNTDOWN TIMER</a:t>
              </a:r>
            </a:p>
          </p:txBody>
        </p:sp>
      </p:grpSp>
      <p:grpSp>
        <p:nvGrpSpPr>
          <p:cNvPr id="16" name="Group 15">
            <a:extLst>
              <a:ext uri="{FF2B5EF4-FFF2-40B4-BE49-F238E27FC236}">
                <a16:creationId xmlns:a16="http://schemas.microsoft.com/office/drawing/2014/main" id="{4D7F9C22-C191-481D-8A12-3AC268DB81C2}"/>
              </a:ext>
            </a:extLst>
          </p:cNvPr>
          <p:cNvGrpSpPr/>
          <p:nvPr/>
        </p:nvGrpSpPr>
        <p:grpSpPr>
          <a:xfrm>
            <a:off x="9603533" y="388745"/>
            <a:ext cx="3160147" cy="2361567"/>
            <a:chOff x="9584109" y="5543367"/>
            <a:chExt cx="3903088" cy="2916764"/>
          </a:xfrm>
        </p:grpSpPr>
        <p:pic>
          <p:nvPicPr>
            <p:cNvPr id="3" name="Picture 2" descr="A picture containing jack, electronics, white, sitting&#10;&#10;Description automatically generated">
              <a:extLst>
                <a:ext uri="{FF2B5EF4-FFF2-40B4-BE49-F238E27FC236}">
                  <a16:creationId xmlns:a16="http://schemas.microsoft.com/office/drawing/2014/main" id="{F5847A8D-7BE8-41DB-89C1-747996CAF7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38324" y="5543367"/>
              <a:ext cx="1794658" cy="2062602"/>
            </a:xfrm>
            <a:prstGeom prst="rect">
              <a:avLst/>
            </a:prstGeom>
          </p:spPr>
        </p:pic>
        <p:sp>
          <p:nvSpPr>
            <p:cNvPr id="20" name="Rectangle 19">
              <a:extLst>
                <a:ext uri="{FF2B5EF4-FFF2-40B4-BE49-F238E27FC236}">
                  <a16:creationId xmlns:a16="http://schemas.microsoft.com/office/drawing/2014/main" id="{77BC4E6D-1DB8-4720-80CC-C37EB1BA3A77}"/>
                </a:ext>
              </a:extLst>
            </p:cNvPr>
            <p:cNvSpPr/>
            <p:nvPr/>
          </p:nvSpPr>
          <p:spPr>
            <a:xfrm>
              <a:off x="9584109" y="7728610"/>
              <a:ext cx="3903088" cy="731521"/>
            </a:xfrm>
            <a:prstGeom prst="rect">
              <a:avLst/>
            </a:prstGeom>
          </p:spPr>
          <p:txBody>
            <a:bodyPr wrap="square">
              <a:normAutofit fontScale="92500" lnSpcReduction="10000"/>
            </a:bodyPr>
            <a:lstStyle/>
            <a:p>
              <a:pPr rtl="0" latinLnBrk="1" hangingPunct="0"/>
              <a:r>
                <a:rPr lang="en-US" sz="1800">
                  <a:solidFill>
                    <a:srgbClr val="000000"/>
                  </a:solidFill>
                  <a:latin typeface="Roboto" panose="02000000000000000000" pitchFamily="2" charset="0"/>
                  <a:ea typeface="Roboto" panose="02000000000000000000" pitchFamily="2" charset="0"/>
                </a:rPr>
                <a:t>PLUG-IN PROGRAMMABLE</a:t>
              </a:r>
              <a:br>
                <a:rPr lang="en-US" sz="1800">
                  <a:solidFill>
                    <a:srgbClr val="000000"/>
                  </a:solidFill>
                  <a:latin typeface="Roboto" panose="02000000000000000000" pitchFamily="2" charset="0"/>
                  <a:ea typeface="Roboto" panose="02000000000000000000" pitchFamily="2" charset="0"/>
                </a:rPr>
              </a:br>
              <a:r>
                <a:rPr lang="en-US" sz="1800">
                  <a:solidFill>
                    <a:srgbClr val="000000"/>
                  </a:solidFill>
                  <a:latin typeface="Roboto" panose="02000000000000000000" pitchFamily="2" charset="0"/>
                  <a:ea typeface="Roboto" panose="02000000000000000000" pitchFamily="2" charset="0"/>
                </a:rPr>
                <a:t>TIMER</a:t>
              </a:r>
            </a:p>
          </p:txBody>
        </p:sp>
      </p:grpSp>
      <p:sp>
        <p:nvSpPr>
          <p:cNvPr id="23" name="Rectangle 22">
            <a:extLst>
              <a:ext uri="{FF2B5EF4-FFF2-40B4-BE49-F238E27FC236}">
                <a16:creationId xmlns:a16="http://schemas.microsoft.com/office/drawing/2014/main" id="{E0AF1C80-AAAF-4886-AF6A-5F209C423A44}"/>
              </a:ext>
            </a:extLst>
          </p:cNvPr>
          <p:cNvSpPr/>
          <p:nvPr/>
        </p:nvSpPr>
        <p:spPr>
          <a:xfrm>
            <a:off x="245476" y="8335018"/>
            <a:ext cx="7229284" cy="731520"/>
          </a:xfrm>
          <a:prstGeom prst="rect">
            <a:avLst/>
          </a:prstGeom>
        </p:spPr>
        <p:txBody>
          <a:bodyPr wrap="square" anchor="ctr">
            <a:normAutofit/>
          </a:bodyPr>
          <a:lstStyle/>
          <a:p>
            <a:pPr algn="l" rtl="0" latinLnBrk="1" hangingPunct="0"/>
            <a:r>
              <a:rPr lang="en-US" sz="1600" b="1" spc="300" dirty="0">
                <a:solidFill>
                  <a:srgbClr val="000000"/>
                </a:solidFill>
              </a:rPr>
              <a:t>Note: BLACK COLOR CHANGE KITS SOLD SEPARATELY</a:t>
            </a:r>
          </a:p>
        </p:txBody>
      </p:sp>
      <p:sp>
        <p:nvSpPr>
          <p:cNvPr id="2" name="TextBox 1">
            <a:extLst>
              <a:ext uri="{FF2B5EF4-FFF2-40B4-BE49-F238E27FC236}">
                <a16:creationId xmlns:a16="http://schemas.microsoft.com/office/drawing/2014/main" id="{70EBCD2A-1852-473A-8C1A-06836C64CADA}"/>
              </a:ext>
            </a:extLst>
          </p:cNvPr>
          <p:cNvSpPr txBox="1"/>
          <p:nvPr/>
        </p:nvSpPr>
        <p:spPr>
          <a:xfrm>
            <a:off x="460098" y="2158034"/>
            <a:ext cx="6606398" cy="6278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algn="l" rtl="0"/>
            <a:r>
              <a:rPr lang="en-US" sz="2800" u="sng" dirty="0">
                <a:latin typeface="Roboto" panose="02000000000000000000" pitchFamily="2" charset="0"/>
                <a:ea typeface="Roboto" panose="02000000000000000000" pitchFamily="2" charset="0"/>
              </a:rPr>
              <a:t>On/Off switch:</a:t>
            </a:r>
            <a:r>
              <a:rPr lang="en-US" sz="2800" i="1" u="sng" dirty="0">
                <a:latin typeface="Roboto" panose="02000000000000000000" pitchFamily="2" charset="0"/>
                <a:ea typeface="Roboto" panose="02000000000000000000" pitchFamily="2" charset="0"/>
              </a:rPr>
              <a:t> </a:t>
            </a:r>
          </a:p>
          <a:p>
            <a:pPr marL="571500"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ATW-S-W – </a:t>
            </a:r>
            <a:r>
              <a:rPr lang="en-US" sz="2400" dirty="0">
                <a:latin typeface="Roboto" panose="02000000000000000000" pitchFamily="2" charset="0"/>
                <a:ea typeface="Roboto" panose="02000000000000000000" pitchFamily="2" charset="0"/>
              </a:rPr>
              <a:t>Hardwired</a:t>
            </a:r>
          </a:p>
          <a:p>
            <a:pPr marL="571500" indent="-571500" algn="l" rtl="0">
              <a:buFont typeface="Arial" panose="020B0604020202020204" pitchFamily="34" charset="0"/>
              <a:buChar char="•"/>
            </a:pPr>
            <a:endParaRPr lang="en-US" sz="2800" dirty="0">
              <a:latin typeface="Roboto" panose="02000000000000000000" pitchFamily="2" charset="0"/>
              <a:ea typeface="Roboto" panose="02000000000000000000" pitchFamily="2" charset="0"/>
            </a:endParaRPr>
          </a:p>
          <a:p>
            <a:pPr algn="l" rtl="0"/>
            <a:r>
              <a:rPr lang="en-US" sz="2800" u="sng" dirty="0">
                <a:latin typeface="Roboto" panose="02000000000000000000" pitchFamily="2" charset="0"/>
                <a:ea typeface="Roboto" panose="02000000000000000000" pitchFamily="2" charset="0"/>
              </a:rPr>
              <a:t>24hr/7day Programmable Timers:</a:t>
            </a:r>
          </a:p>
          <a:p>
            <a:pPr marL="571500" lvl="4"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ATW-T24 – </a:t>
            </a:r>
            <a:r>
              <a:rPr lang="en-US" sz="2400" dirty="0">
                <a:latin typeface="Roboto" panose="02000000000000000000" pitchFamily="2" charset="0"/>
                <a:ea typeface="Roboto" panose="02000000000000000000" pitchFamily="2" charset="0"/>
              </a:rPr>
              <a:t>Hardwired</a:t>
            </a:r>
          </a:p>
          <a:p>
            <a:pPr marL="571500" lvl="4"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ATW-T24-BL – </a:t>
            </a:r>
            <a:r>
              <a:rPr lang="en-US" sz="2400" dirty="0">
                <a:latin typeface="Roboto" panose="02000000000000000000" pitchFamily="2" charset="0"/>
                <a:ea typeface="Roboto" panose="02000000000000000000" pitchFamily="2" charset="0"/>
              </a:rPr>
              <a:t>Black color change kit</a:t>
            </a:r>
          </a:p>
          <a:p>
            <a:pPr marL="571500" lvl="4"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ATW-P24 – </a:t>
            </a:r>
            <a:r>
              <a:rPr lang="en-US" sz="2400" dirty="0">
                <a:latin typeface="Roboto" panose="02000000000000000000" pitchFamily="2" charset="0"/>
                <a:ea typeface="Roboto" panose="02000000000000000000" pitchFamily="2" charset="0"/>
              </a:rPr>
              <a:t>Plug-in </a:t>
            </a:r>
            <a:br>
              <a:rPr lang="en-US" sz="2800" dirty="0">
                <a:latin typeface="Roboto" panose="02000000000000000000" pitchFamily="2" charset="0"/>
                <a:ea typeface="Roboto" panose="02000000000000000000" pitchFamily="2" charset="0"/>
              </a:rPr>
            </a:br>
            <a:endParaRPr lang="en-US" sz="2800" dirty="0">
              <a:latin typeface="Roboto" panose="02000000000000000000" pitchFamily="2" charset="0"/>
              <a:ea typeface="Roboto" panose="02000000000000000000" pitchFamily="2" charset="0"/>
            </a:endParaRPr>
          </a:p>
          <a:p>
            <a:pPr algn="l" rtl="0"/>
            <a:r>
              <a:rPr lang="en-US" sz="2800" u="sng" dirty="0">
                <a:latin typeface="Roboto" panose="02000000000000000000" pitchFamily="2" charset="0"/>
                <a:ea typeface="Roboto" panose="02000000000000000000" pitchFamily="2" charset="0"/>
              </a:rPr>
              <a:t>Wi-Fi Smart switch</a:t>
            </a:r>
            <a:r>
              <a:rPr lang="en-US" sz="2800" i="1" dirty="0">
                <a:latin typeface="Roboto" panose="02000000000000000000" pitchFamily="2" charset="0"/>
                <a:ea typeface="Roboto" panose="02000000000000000000" pitchFamily="2" charset="0"/>
              </a:rPr>
              <a:t>:</a:t>
            </a:r>
          </a:p>
          <a:p>
            <a:pPr marL="571500" lvl="1"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ATW-SS - </a:t>
            </a:r>
            <a:r>
              <a:rPr lang="en-US" sz="2400" dirty="0">
                <a:latin typeface="Roboto" panose="02000000000000000000" pitchFamily="2" charset="0"/>
                <a:ea typeface="Roboto" panose="02000000000000000000" pitchFamily="2" charset="0"/>
              </a:rPr>
              <a:t>Hardwired </a:t>
            </a:r>
          </a:p>
          <a:p>
            <a:pPr marL="571500" lvl="1"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ATW-SS-BL – </a:t>
            </a:r>
            <a:r>
              <a:rPr lang="en-US" sz="2400" dirty="0">
                <a:latin typeface="Roboto" panose="02000000000000000000" pitchFamily="2" charset="0"/>
                <a:ea typeface="Roboto" panose="02000000000000000000" pitchFamily="2" charset="0"/>
              </a:rPr>
              <a:t>Black color change kit</a:t>
            </a:r>
          </a:p>
          <a:p>
            <a:pPr algn="l" rtl="0"/>
            <a:endParaRPr lang="en-US" sz="2400" u="sng" dirty="0">
              <a:latin typeface="Roboto" panose="02000000000000000000" pitchFamily="2" charset="0"/>
              <a:ea typeface="Roboto" panose="02000000000000000000" pitchFamily="2" charset="0"/>
            </a:endParaRPr>
          </a:p>
          <a:p>
            <a:pPr algn="l" rtl="0"/>
            <a:r>
              <a:rPr lang="en-US" sz="2800" u="sng" dirty="0">
                <a:latin typeface="Roboto" panose="02000000000000000000" pitchFamily="2" charset="0"/>
                <a:ea typeface="Roboto" panose="02000000000000000000" pitchFamily="2" charset="0"/>
              </a:rPr>
              <a:t>Countdown timer</a:t>
            </a:r>
            <a:r>
              <a:rPr lang="en-US" sz="2800" i="1" dirty="0">
                <a:latin typeface="Roboto" panose="02000000000000000000" pitchFamily="2" charset="0"/>
                <a:ea typeface="Roboto" panose="02000000000000000000" pitchFamily="2" charset="0"/>
              </a:rPr>
              <a:t>: </a:t>
            </a:r>
          </a:p>
          <a:p>
            <a:pPr marL="571500" lvl="1"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ATW-CDT – </a:t>
            </a:r>
            <a:r>
              <a:rPr lang="en-US" sz="2400" dirty="0">
                <a:latin typeface="Roboto" panose="02000000000000000000" pitchFamily="2" charset="0"/>
                <a:ea typeface="Roboto" panose="02000000000000000000" pitchFamily="2" charset="0"/>
              </a:rPr>
              <a:t>Hardwired</a:t>
            </a:r>
          </a:p>
          <a:p>
            <a:pPr marL="571500" lvl="1" indent="-571500" algn="l" rtl="0">
              <a:buFont typeface="Arial" panose="020B0604020202020204" pitchFamily="34" charset="0"/>
              <a:buChar char="•"/>
            </a:pPr>
            <a:r>
              <a:rPr lang="en-US" sz="2400" i="1" dirty="0">
                <a:latin typeface="Roboto" panose="02000000000000000000" pitchFamily="2" charset="0"/>
                <a:ea typeface="Roboto" panose="02000000000000000000" pitchFamily="2" charset="0"/>
              </a:rPr>
              <a:t>ATW-CDT-BL – </a:t>
            </a:r>
            <a:r>
              <a:rPr lang="en-US" sz="2400" dirty="0">
                <a:latin typeface="Roboto" panose="02000000000000000000" pitchFamily="2" charset="0"/>
                <a:ea typeface="Roboto" panose="02000000000000000000" pitchFamily="2" charset="0"/>
              </a:rPr>
              <a:t>Black color change kit</a:t>
            </a:r>
          </a:p>
        </p:txBody>
      </p:sp>
      <p:pic>
        <p:nvPicPr>
          <p:cNvPr id="19" name="pasted-image.png">
            <a:extLst>
              <a:ext uri="{FF2B5EF4-FFF2-40B4-BE49-F238E27FC236}">
                <a16:creationId xmlns:a16="http://schemas.microsoft.com/office/drawing/2014/main" id="{DE8E286A-F68F-495B-8AEF-47246D112F6B}"/>
              </a:ext>
            </a:extLst>
          </p:cNvPr>
          <p:cNvPicPr/>
          <p:nvPr/>
        </p:nvPicPr>
        <p:blipFill>
          <a:blip r:embed="rId6" cstate="screen">
            <a:extLst>
              <a:ext uri="{28A0092B-C50C-407E-A947-70E740481C1C}">
                <a14:useLocalDpi xmlns:a14="http://schemas.microsoft.com/office/drawing/2010/main"/>
              </a:ext>
            </a:extLst>
          </a:blip>
          <a:stretch>
            <a:fillRect/>
          </a:stretch>
        </p:blipFill>
        <p:spPr>
          <a:xfrm>
            <a:off x="7166562" y="2918075"/>
            <a:ext cx="1241318" cy="1855803"/>
          </a:xfrm>
          <a:prstGeom prst="rect">
            <a:avLst/>
          </a:prstGeom>
          <a:ln w="12700">
            <a:miter lim="400000"/>
          </a:ln>
        </p:spPr>
      </p:pic>
      <p:sp>
        <p:nvSpPr>
          <p:cNvPr id="4" name="TextBox 3">
            <a:extLst>
              <a:ext uri="{FF2B5EF4-FFF2-40B4-BE49-F238E27FC236}">
                <a16:creationId xmlns:a16="http://schemas.microsoft.com/office/drawing/2014/main" id="{F5D9AB95-60E6-48C2-B7F9-95B876B5721C}"/>
              </a:ext>
            </a:extLst>
          </p:cNvPr>
          <p:cNvSpPr txBox="1"/>
          <p:nvPr/>
        </p:nvSpPr>
        <p:spPr>
          <a:xfrm>
            <a:off x="7150245" y="4746587"/>
            <a:ext cx="1316966"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600" b="0" i="0" u="none" strike="noStrike" cap="none" spc="0" normalizeH="0" dirty="0">
                <a:ln>
                  <a:noFill/>
                </a:ln>
                <a:solidFill>
                  <a:srgbClr val="000000"/>
                </a:solidFill>
                <a:effectLst/>
                <a:uFillTx/>
                <a:latin typeface="Roboto" panose="02000000000000000000" pitchFamily="2" charset="0"/>
                <a:ea typeface="Roboto" panose="02000000000000000000" pitchFamily="2" charset="0"/>
                <a:sym typeface="Helvetica Light"/>
              </a:rPr>
              <a:t>ON/OFF </a:t>
            </a:r>
          </a:p>
          <a:p>
            <a:pPr marL="0" marR="0" indent="0" algn="ctr" defTabSz="584200" rtl="0" fontAlgn="auto" latinLnBrk="1" hangingPunct="0">
              <a:lnSpc>
                <a:spcPct val="100000"/>
              </a:lnSpc>
              <a:spcBef>
                <a:spcPts val="0"/>
              </a:spcBef>
              <a:spcAft>
                <a:spcPts val="0"/>
              </a:spcAft>
              <a:buClrTx/>
              <a:buSzTx/>
              <a:buFontTx/>
              <a:buNone/>
              <a:tabLst/>
            </a:pPr>
            <a:r>
              <a:rPr kumimoji="0" lang="en-US" sz="1600" b="0" i="0" u="none" strike="noStrike" cap="none" spc="0" normalizeH="0" dirty="0">
                <a:ln>
                  <a:noFill/>
                </a:ln>
                <a:solidFill>
                  <a:srgbClr val="000000"/>
                </a:solidFill>
                <a:effectLst/>
                <a:uFillTx/>
                <a:latin typeface="Roboto" panose="02000000000000000000" pitchFamily="2" charset="0"/>
                <a:ea typeface="Roboto" panose="02000000000000000000" pitchFamily="2" charset="0"/>
                <a:sym typeface="Helvetica Light"/>
              </a:rPr>
              <a:t>SWITCH</a:t>
            </a:r>
          </a:p>
        </p:txBody>
      </p:sp>
      <p:pic>
        <p:nvPicPr>
          <p:cNvPr id="11" name="Picture 10" descr="Graphical user interface, application&#10;&#10;Description automatically generated">
            <a:extLst>
              <a:ext uri="{FF2B5EF4-FFF2-40B4-BE49-F238E27FC236}">
                <a16:creationId xmlns:a16="http://schemas.microsoft.com/office/drawing/2014/main" id="{7B973B7B-1C7A-43BD-83DC-78A036CC91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5111" y="5564652"/>
            <a:ext cx="1969215" cy="1969215"/>
          </a:xfrm>
          <a:prstGeom prst="rect">
            <a:avLst/>
          </a:prstGeom>
        </p:spPr>
      </p:pic>
      <p:pic>
        <p:nvPicPr>
          <p:cNvPr id="21" name="Picture 20" descr="A picture containing different, row, lined, line&#10;&#10;Description automatically generated">
            <a:extLst>
              <a:ext uri="{FF2B5EF4-FFF2-40B4-BE49-F238E27FC236}">
                <a16:creationId xmlns:a16="http://schemas.microsoft.com/office/drawing/2014/main" id="{B0E2C964-C278-457D-853D-615816EE89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3132" y="4983468"/>
            <a:ext cx="2810984" cy="2804737"/>
          </a:xfrm>
          <a:prstGeom prst="rect">
            <a:avLst/>
          </a:prstGeom>
        </p:spPr>
      </p:pic>
      <p:sp>
        <p:nvSpPr>
          <p:cNvPr id="22" name="TextBox 21">
            <a:extLst>
              <a:ext uri="{FF2B5EF4-FFF2-40B4-BE49-F238E27FC236}">
                <a16:creationId xmlns:a16="http://schemas.microsoft.com/office/drawing/2014/main" id="{E92E4EDD-16B8-4E25-A6E6-38F7D80344DF}"/>
              </a:ext>
            </a:extLst>
          </p:cNvPr>
          <p:cNvSpPr txBox="1"/>
          <p:nvPr/>
        </p:nvSpPr>
        <p:spPr>
          <a:xfrm>
            <a:off x="7639897" y="7570201"/>
            <a:ext cx="337011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1800" dirty="0">
                <a:solidFill>
                  <a:srgbClr val="000000"/>
                </a:solidFill>
                <a:latin typeface="Roboto" panose="02000000000000000000" pitchFamily="2" charset="0"/>
                <a:ea typeface="Roboto" panose="02000000000000000000" pitchFamily="2" charset="0"/>
              </a:rPr>
              <a:t>Wi-Fi Smart Switch &amp; Hardwired Programmable Timer</a:t>
            </a:r>
            <a:endParaRPr kumimoji="0" lang="en-US" sz="18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p:cNvSpPr>
          <p:nvPr>
            <p:ph type="title"/>
          </p:nvPr>
        </p:nvSpPr>
        <p:spPr>
          <a:xfrm>
            <a:off x="952500" y="-181186"/>
            <a:ext cx="11099800" cy="2159000"/>
          </a:xfrm>
          <a:prstGeom prst="rect">
            <a:avLst/>
          </a:prstGeom>
        </p:spPr>
        <p:txBody>
          <a:bodyPr/>
          <a:lstStyle/>
          <a:p>
            <a:pPr lvl="0">
              <a:defRPr sz="1800"/>
            </a:pPr>
            <a:r>
              <a:rPr lang="en-US" sz="8000">
                <a:solidFill>
                  <a:srgbClr val="F2802A"/>
                </a:solidFill>
              </a:rPr>
              <a:t>DOUBLE GANG PLATE</a:t>
            </a:r>
            <a:endParaRPr sz="8000">
              <a:solidFill>
                <a:srgbClr val="F2802A"/>
              </a:solidFill>
            </a:endParaRPr>
          </a:p>
        </p:txBody>
      </p:sp>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pic>
        <p:nvPicPr>
          <p:cNvPr id="4" name="Picture 3" descr="A close up of a metal sink&#10;&#10;Description automatically generated">
            <a:extLst>
              <a:ext uri="{FF2B5EF4-FFF2-40B4-BE49-F238E27FC236}">
                <a16:creationId xmlns:a16="http://schemas.microsoft.com/office/drawing/2014/main" id="{17997504-B2F7-4A93-8CCD-17A3CE2A09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74"/>
          <a:stretch/>
        </p:blipFill>
        <p:spPr>
          <a:xfrm rot="5400000">
            <a:off x="7568712" y="3685656"/>
            <a:ext cx="4594438" cy="4728337"/>
          </a:xfrm>
          <a:prstGeom prst="rect">
            <a:avLst/>
          </a:prstGeom>
        </p:spPr>
      </p:pic>
      <p:sp>
        <p:nvSpPr>
          <p:cNvPr id="11" name="TextBox 10">
            <a:extLst>
              <a:ext uri="{FF2B5EF4-FFF2-40B4-BE49-F238E27FC236}">
                <a16:creationId xmlns:a16="http://schemas.microsoft.com/office/drawing/2014/main" id="{B1B923D6-7A9A-4A9C-BD97-FF77671A0F74}"/>
              </a:ext>
            </a:extLst>
          </p:cNvPr>
          <p:cNvSpPr txBox="1"/>
          <p:nvPr/>
        </p:nvSpPr>
        <p:spPr>
          <a:xfrm>
            <a:off x="246054" y="1136338"/>
            <a:ext cx="7192510" cy="376513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l">
              <a:spcBef>
                <a:spcPts val="4200"/>
              </a:spcBef>
              <a:defRPr sz="1800"/>
            </a:pPr>
            <a:r>
              <a:rPr lang="en-US" sz="2800" dirty="0">
                <a:latin typeface="Roboto" panose="02000000000000000000" pitchFamily="2" charset="0"/>
                <a:ea typeface="Roboto" panose="02000000000000000000" pitchFamily="2" charset="0"/>
              </a:rPr>
              <a:t>The double gang plate is an optional accessory which replaces the standard single gang plate. </a:t>
            </a:r>
          </a:p>
          <a:p>
            <a:pPr lvl="0" algn="l">
              <a:spcBef>
                <a:spcPts val="4200"/>
              </a:spcBef>
              <a:defRPr sz="1800"/>
            </a:pPr>
            <a:r>
              <a:rPr lang="en-US" sz="2800" dirty="0">
                <a:latin typeface="Roboto" panose="02000000000000000000" pitchFamily="2" charset="0"/>
                <a:ea typeface="Roboto" panose="02000000000000000000" pitchFamily="2" charset="0"/>
              </a:rPr>
              <a:t>It allows for placement of switch/timer next to towel warmer. This makes for a cleaner, more purpose designed look.</a:t>
            </a:r>
          </a:p>
        </p:txBody>
      </p:sp>
      <p:sp>
        <p:nvSpPr>
          <p:cNvPr id="9" name="TextBox 8">
            <a:extLst>
              <a:ext uri="{FF2B5EF4-FFF2-40B4-BE49-F238E27FC236}">
                <a16:creationId xmlns:a16="http://schemas.microsoft.com/office/drawing/2014/main" id="{03525C85-F0A4-4153-BAC3-1A85E1D19CA7}"/>
              </a:ext>
            </a:extLst>
          </p:cNvPr>
          <p:cNvSpPr txBox="1"/>
          <p:nvPr/>
        </p:nvSpPr>
        <p:spPr>
          <a:xfrm>
            <a:off x="1559837" y="7937967"/>
            <a:ext cx="4382114"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Radiant Square Models use </a:t>
            </a:r>
          </a:p>
          <a:p>
            <a:pPr marL="0" marR="0" indent="0" algn="ctr" defTabSz="584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the Jeeves Double Gang Plate</a:t>
            </a:r>
          </a:p>
        </p:txBody>
      </p:sp>
      <p:sp>
        <p:nvSpPr>
          <p:cNvPr id="10" name="TextBox 9">
            <a:extLst>
              <a:ext uri="{FF2B5EF4-FFF2-40B4-BE49-F238E27FC236}">
                <a16:creationId xmlns:a16="http://schemas.microsoft.com/office/drawing/2014/main" id="{01E9E2CA-1BFD-4324-B198-F2EF1267CB82}"/>
              </a:ext>
            </a:extLst>
          </p:cNvPr>
          <p:cNvSpPr txBox="1"/>
          <p:nvPr/>
        </p:nvSpPr>
        <p:spPr>
          <a:xfrm>
            <a:off x="524735" y="6441889"/>
            <a:ext cx="6713191"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Jeeves: AJ-DGP-*Finish Code*</a:t>
            </a:r>
          </a:p>
          <a:p>
            <a:pPr marL="0" marR="0" indent="0" algn="ctr" defTabSz="584200" rtl="0" fontAlgn="auto" latinLnBrk="1" hangingPunct="0">
              <a:lnSpc>
                <a:spcPct val="100000"/>
              </a:lnSpc>
              <a:spcBef>
                <a:spcPts val="0"/>
              </a:spcBef>
              <a:spcAft>
                <a:spcPts val="0"/>
              </a:spcAft>
              <a:buClrTx/>
              <a:buSzTx/>
              <a:buFontTx/>
              <a:buNone/>
              <a:tabLst/>
            </a:pPr>
            <a:r>
              <a:rPr lang="en-US" sz="3200" dirty="0">
                <a:solidFill>
                  <a:srgbClr val="000000"/>
                </a:solidFill>
                <a:latin typeface="Roboto" panose="02000000000000000000" pitchFamily="2" charset="0"/>
                <a:ea typeface="Roboto" panose="02000000000000000000" pitchFamily="2" charset="0"/>
              </a:rPr>
              <a:t>Radiant: AR-DGP</a:t>
            </a:r>
            <a:r>
              <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-*Finish Code*</a:t>
            </a:r>
          </a:p>
        </p:txBody>
      </p:sp>
      <p:grpSp>
        <p:nvGrpSpPr>
          <p:cNvPr id="14" name="Group 13">
            <a:extLst>
              <a:ext uri="{FF2B5EF4-FFF2-40B4-BE49-F238E27FC236}">
                <a16:creationId xmlns:a16="http://schemas.microsoft.com/office/drawing/2014/main" id="{46810DBD-2C54-4D67-B04D-B64BE6D0CA1A}"/>
              </a:ext>
            </a:extLst>
          </p:cNvPr>
          <p:cNvGrpSpPr/>
          <p:nvPr/>
        </p:nvGrpSpPr>
        <p:grpSpPr>
          <a:xfrm>
            <a:off x="7380880" y="1796111"/>
            <a:ext cx="4970102" cy="1870682"/>
            <a:chOff x="5469496" y="2254157"/>
            <a:chExt cx="7947326" cy="2991271"/>
          </a:xfrm>
        </p:grpSpPr>
        <p:pic>
          <p:nvPicPr>
            <p:cNvPr id="3" name="Picture 2" descr="A picture containing electronics, monitor, sitting, television&#10;&#10;Description automatically generated">
              <a:extLst>
                <a:ext uri="{FF2B5EF4-FFF2-40B4-BE49-F238E27FC236}">
                  <a16:creationId xmlns:a16="http://schemas.microsoft.com/office/drawing/2014/main" id="{0B204A39-6C4B-431F-8210-8A392C51B6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9496" y="2334575"/>
              <a:ext cx="3279286" cy="2830434"/>
            </a:xfrm>
            <a:prstGeom prst="rect">
              <a:avLst/>
            </a:prstGeom>
          </p:spPr>
        </p:pic>
        <p:pic>
          <p:nvPicPr>
            <p:cNvPr id="8" name="Picture 7" descr="A close up of a speaker&#10;&#10;Description automatically generated">
              <a:extLst>
                <a:ext uri="{FF2B5EF4-FFF2-40B4-BE49-F238E27FC236}">
                  <a16:creationId xmlns:a16="http://schemas.microsoft.com/office/drawing/2014/main" id="{81538E94-C582-4AE3-A74D-A31FE182E8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923" y="2277509"/>
              <a:ext cx="3411519" cy="2944567"/>
            </a:xfrm>
            <a:prstGeom prst="rect">
              <a:avLst/>
            </a:prstGeom>
          </p:spPr>
        </p:pic>
        <p:pic>
          <p:nvPicPr>
            <p:cNvPr id="13" name="Picture 12" descr="A close up of a sign&#10;&#10;Description automatically generated">
              <a:extLst>
                <a:ext uri="{FF2B5EF4-FFF2-40B4-BE49-F238E27FC236}">
                  <a16:creationId xmlns:a16="http://schemas.microsoft.com/office/drawing/2014/main" id="{6D5C9746-E22F-4777-A918-CF6DAA598C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51193" y="2254157"/>
              <a:ext cx="3465629" cy="2991271"/>
            </a:xfrm>
            <a:prstGeom prst="rect">
              <a:avLst/>
            </a:prstGeom>
          </p:spPr>
        </p:pic>
      </p:grpSp>
      <p:sp>
        <p:nvSpPr>
          <p:cNvPr id="2" name="Rectangle 1">
            <a:extLst>
              <a:ext uri="{FF2B5EF4-FFF2-40B4-BE49-F238E27FC236}">
                <a16:creationId xmlns:a16="http://schemas.microsoft.com/office/drawing/2014/main" id="{684D170C-EC77-40C5-A104-BB18F8DAF188}"/>
              </a:ext>
            </a:extLst>
          </p:cNvPr>
          <p:cNvSpPr/>
          <p:nvPr/>
        </p:nvSpPr>
        <p:spPr>
          <a:xfrm>
            <a:off x="533425" y="5202293"/>
            <a:ext cx="6502400" cy="830997"/>
          </a:xfrm>
          <a:prstGeom prst="rect">
            <a:avLst/>
          </a:prstGeom>
        </p:spPr>
        <p:txBody>
          <a:bodyPr>
            <a:spAutoFit/>
          </a:bodyPr>
          <a:lstStyle/>
          <a:p>
            <a:pPr lvl="0" algn="l">
              <a:spcBef>
                <a:spcPts val="4200"/>
              </a:spcBef>
              <a:defRPr sz="1800"/>
            </a:pPr>
            <a:r>
              <a:rPr lang="en-US" sz="2400" dirty="0">
                <a:latin typeface="Roboto" panose="02000000000000000000" pitchFamily="2" charset="0"/>
                <a:ea typeface="Roboto" panose="02000000000000000000" pitchFamily="2" charset="0"/>
              </a:rPr>
              <a:t>Fits a standard US double gang box, and comes in matching finishes</a:t>
            </a:r>
            <a:endParaRPr lang="en-US" sz="2400" dirty="0">
              <a:solidFill>
                <a:srgbClr val="00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3961160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 name="Rectangle 285">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Shape 279"/>
          <p:cNvSpPr>
            <a:spLocks noGrp="1"/>
          </p:cNvSpPr>
          <p:nvPr>
            <p:ph type="title"/>
          </p:nvPr>
        </p:nvSpPr>
        <p:spPr>
          <a:xfrm>
            <a:off x="672979" y="915150"/>
            <a:ext cx="4155049" cy="2626297"/>
          </a:xfrm>
          <a:prstGeom prst="rect">
            <a:avLst/>
          </a:prstGeom>
        </p:spPr>
        <p:txBody>
          <a:bodyPr vert="horz" lIns="91440" tIns="45720" rIns="91440" bIns="45720" rtlCol="0" anchor="b">
            <a:normAutofit/>
          </a:bodyPr>
          <a:lstStyle/>
          <a:p>
            <a:pPr lvl="0" algn="l" defTabSz="914400" rtl="0">
              <a:lnSpc>
                <a:spcPct val="90000"/>
              </a:lnSpc>
              <a:spcBef>
                <a:spcPct val="0"/>
              </a:spcBef>
              <a:defRPr sz="1800"/>
            </a:pPr>
            <a:r>
              <a:rPr lang="en-US" sz="6700" kern="1200">
                <a:solidFill>
                  <a:schemeClr val="tx1"/>
                </a:solidFill>
              </a:rPr>
              <a:t>BATHROBE HOOKS</a:t>
            </a:r>
          </a:p>
        </p:txBody>
      </p:sp>
      <p:sp>
        <p:nvSpPr>
          <p:cNvPr id="280" name="Shape 280"/>
          <p:cNvSpPr/>
          <p:nvPr/>
        </p:nvSpPr>
        <p:spPr>
          <a:xfrm>
            <a:off x="420164" y="3992415"/>
            <a:ext cx="4649215" cy="4816212"/>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ormAutofit/>
          </a:bodyPr>
          <a:lstStyle>
            <a:lvl1pPr algn="l">
              <a:spcBef>
                <a:spcPts val="4200"/>
              </a:spcBef>
            </a:lvl1pPr>
          </a:lstStyle>
          <a:p>
            <a:pPr marL="571500" indent="-228600" defTabSz="914400" rtl="0">
              <a:lnSpc>
                <a:spcPct val="90000"/>
              </a:lnSpc>
              <a:spcBef>
                <a:spcPts val="1800"/>
              </a:spcBef>
              <a:buFont typeface="Arial" panose="020B0604020202020204" pitchFamily="34" charset="0"/>
              <a:buChar char="•"/>
            </a:pPr>
            <a:r>
              <a:rPr lang="en-US" sz="2700" kern="1200" dirty="0">
                <a:solidFill>
                  <a:schemeClr val="tx1"/>
                </a:solidFill>
                <a:latin typeface="Roboto" panose="02000000000000000000" pitchFamily="2" charset="0"/>
                <a:ea typeface="Roboto" panose="02000000000000000000" pitchFamily="2" charset="0"/>
                <a:cs typeface="+mn-cs"/>
              </a:rPr>
              <a:t>Available for Jeeves, </a:t>
            </a:r>
            <a:r>
              <a:rPr lang="en-US" sz="2700" kern="1200" dirty="0" err="1">
                <a:solidFill>
                  <a:schemeClr val="tx1"/>
                </a:solidFill>
                <a:latin typeface="Roboto" panose="02000000000000000000" pitchFamily="2" charset="0"/>
                <a:ea typeface="Roboto" panose="02000000000000000000" pitchFamily="2" charset="0"/>
                <a:cs typeface="+mn-cs"/>
              </a:rPr>
              <a:t>Sirio</a:t>
            </a:r>
            <a:r>
              <a:rPr lang="en-US" sz="2700" kern="1200" dirty="0">
                <a:solidFill>
                  <a:schemeClr val="tx1"/>
                </a:solidFill>
                <a:latin typeface="Roboto" panose="02000000000000000000" pitchFamily="2" charset="0"/>
                <a:ea typeface="Roboto" panose="02000000000000000000" pitchFamily="2" charset="0"/>
                <a:cs typeface="+mn-cs"/>
              </a:rPr>
              <a:t>, Quadro, Vega &amp; </a:t>
            </a:r>
            <a:r>
              <a:rPr lang="en-US" sz="2700" kern="1200" dirty="0" err="1">
                <a:solidFill>
                  <a:schemeClr val="tx1"/>
                </a:solidFill>
                <a:latin typeface="Roboto" panose="02000000000000000000" pitchFamily="2" charset="0"/>
                <a:ea typeface="Roboto" panose="02000000000000000000" pitchFamily="2" charset="0"/>
                <a:cs typeface="+mn-cs"/>
              </a:rPr>
              <a:t>Antus</a:t>
            </a:r>
            <a:r>
              <a:rPr lang="en-US" sz="2700" kern="1200" dirty="0">
                <a:solidFill>
                  <a:schemeClr val="tx1"/>
                </a:solidFill>
                <a:latin typeface="Roboto" panose="02000000000000000000" pitchFamily="2" charset="0"/>
                <a:ea typeface="Roboto" panose="02000000000000000000" pitchFamily="2" charset="0"/>
                <a:cs typeface="+mn-cs"/>
              </a:rPr>
              <a:t> Collections. </a:t>
            </a:r>
          </a:p>
          <a:p>
            <a:pPr marL="571500" indent="-228600" defTabSz="914400" rtl="0">
              <a:lnSpc>
                <a:spcPct val="90000"/>
              </a:lnSpc>
              <a:spcBef>
                <a:spcPts val="1800"/>
              </a:spcBef>
              <a:buFont typeface="Arial" panose="020B0604020202020204" pitchFamily="34" charset="0"/>
              <a:buChar char="•"/>
            </a:pPr>
            <a:r>
              <a:rPr lang="en-US" sz="2700" kern="1200" dirty="0">
                <a:solidFill>
                  <a:schemeClr val="tx1"/>
                </a:solidFill>
                <a:latin typeface="Roboto" panose="02000000000000000000" pitchFamily="2" charset="0"/>
                <a:ea typeface="Roboto" panose="02000000000000000000" pitchFamily="2" charset="0"/>
                <a:cs typeface="+mn-cs"/>
              </a:rPr>
              <a:t>Only stocked in Brushed &amp; Polished finishes – Special finishes available upon request</a:t>
            </a:r>
          </a:p>
          <a:p>
            <a:pPr marL="571500" indent="-228600" defTabSz="914400" rtl="0">
              <a:lnSpc>
                <a:spcPct val="90000"/>
              </a:lnSpc>
              <a:spcBef>
                <a:spcPts val="1800"/>
              </a:spcBef>
              <a:buFont typeface="Arial" panose="020B0604020202020204" pitchFamily="34" charset="0"/>
              <a:buChar char="•"/>
            </a:pPr>
            <a:r>
              <a:rPr lang="en-US" sz="2700" kern="1200" dirty="0">
                <a:solidFill>
                  <a:schemeClr val="tx1"/>
                </a:solidFill>
                <a:latin typeface="Roboto" panose="02000000000000000000" pitchFamily="2" charset="0"/>
                <a:ea typeface="Roboto" panose="02000000000000000000" pitchFamily="2" charset="0"/>
                <a:cs typeface="+mn-cs"/>
              </a:rPr>
              <a:t>Easily secures to the unit</a:t>
            </a:r>
          </a:p>
        </p:txBody>
      </p:sp>
      <p:pic>
        <p:nvPicPr>
          <p:cNvPr id="281" name="pasted-image.png"/>
          <p:cNvPicPr/>
          <p:nvPr/>
        </p:nvPicPr>
        <p:blipFill>
          <a:blip r:embed="rId2"/>
          <a:stretch>
            <a:fillRect/>
          </a:stretch>
        </p:blipFill>
        <p:spPr>
          <a:xfrm>
            <a:off x="9163506" y="3149693"/>
            <a:ext cx="3448049" cy="5278672"/>
          </a:xfrm>
          <a:prstGeom prst="rect">
            <a:avLst/>
          </a:prstGeom>
        </p:spPr>
      </p:pic>
      <p:pic>
        <p:nvPicPr>
          <p:cNvPr id="3" name="Picture 2" descr="A picture containing indoor, table, sitting, computer&#10;&#10;Description automatically generated">
            <a:extLst>
              <a:ext uri="{FF2B5EF4-FFF2-40B4-BE49-F238E27FC236}">
                <a16:creationId xmlns:a16="http://schemas.microsoft.com/office/drawing/2014/main" id="{BD9D085B-D695-45A1-9001-C531A8600E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5465" y="5789029"/>
            <a:ext cx="3306471" cy="2628644"/>
          </a:xfrm>
          <a:prstGeom prst="rect">
            <a:avLst/>
          </a:prstGeom>
        </p:spPr>
      </p:pic>
      <p:pic>
        <p:nvPicPr>
          <p:cNvPr id="2" name="pasted-image.png">
            <a:extLst>
              <a:ext uri="{FF2B5EF4-FFF2-40B4-BE49-F238E27FC236}">
                <a16:creationId xmlns:a16="http://schemas.microsoft.com/office/drawing/2014/main" id="{E42AD80F-0A9C-44BC-C5DA-458D66495C97}"/>
              </a:ext>
            </a:extLst>
          </p:cNvPr>
          <p:cNvPicPr/>
          <p:nvPr/>
        </p:nvPicPr>
        <p:blipFill>
          <a:blip r:embed="rId4"/>
          <a:stretch>
            <a:fillRect/>
          </a:stretch>
        </p:blipFill>
        <p:spPr>
          <a:xfrm>
            <a:off x="5310730" y="766540"/>
            <a:ext cx="3448049" cy="4582126"/>
          </a:xfrm>
          <a:prstGeom prst="rect">
            <a:avLst/>
          </a:prstGeom>
        </p:spPr>
      </p:pic>
      <p:sp>
        <p:nvSpPr>
          <p:cNvPr id="9" name="Rectangle 8"/>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5077" y="8986520"/>
            <a:ext cx="3306471" cy="694358"/>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952500" y="266700"/>
            <a:ext cx="11099800" cy="1384300"/>
          </a:xfrm>
          <a:prstGeom prst="rect">
            <a:avLst/>
          </a:prstGeom>
        </p:spPr>
        <p:txBody>
          <a:bodyPr>
            <a:normAutofit/>
          </a:bodyPr>
          <a:lstStyle/>
          <a:p>
            <a:pPr lvl="0">
              <a:defRPr sz="1800"/>
            </a:pPr>
            <a:r>
              <a:rPr lang="en-US" sz="8000">
                <a:solidFill>
                  <a:srgbClr val="F2802A"/>
                </a:solidFill>
              </a:rPr>
              <a:t>Benefits</a:t>
            </a:r>
            <a:endParaRPr sz="8000">
              <a:solidFill>
                <a:srgbClr val="F2802A"/>
              </a:solidFill>
            </a:endParaRPr>
          </a:p>
        </p:txBody>
      </p:sp>
      <p:sp>
        <p:nvSpPr>
          <p:cNvPr id="124" name="Shape 124"/>
          <p:cNvSpPr>
            <a:spLocks noGrp="1"/>
          </p:cNvSpPr>
          <p:nvPr>
            <p:ph type="body" idx="1"/>
          </p:nvPr>
        </p:nvSpPr>
        <p:spPr>
          <a:xfrm>
            <a:off x="330200" y="1765300"/>
            <a:ext cx="6858000" cy="7031567"/>
          </a:xfrm>
          <a:prstGeom prst="rect">
            <a:avLst/>
          </a:prstGeom>
        </p:spPr>
        <p:txBody>
          <a:bodyPr>
            <a:normAutofit/>
          </a:bodyPr>
          <a:lstStyle/>
          <a:p>
            <a:pPr marL="0" lvl="0" indent="0" defTabSz="338835">
              <a:spcBef>
                <a:spcPts val="2400"/>
              </a:spcBef>
              <a:buNone/>
              <a:defRPr sz="1800"/>
            </a:pPr>
            <a:r>
              <a:rPr lang="en-US" sz="2800" dirty="0">
                <a:latin typeface="Roboto" panose="02000000000000000000" pitchFamily="2" charset="0"/>
                <a:ea typeface="Roboto" panose="02000000000000000000" pitchFamily="2" charset="0"/>
              </a:rPr>
              <a:t>There are 3 major benefits of Heated Towel Racks</a:t>
            </a:r>
          </a:p>
          <a:p>
            <a:pPr marL="514350" lvl="0" indent="-514350" defTabSz="338835">
              <a:spcBef>
                <a:spcPts val="2400"/>
              </a:spcBef>
              <a:buFont typeface="+mj-lt"/>
              <a:buAutoNum type="arabicPeriod"/>
              <a:defRPr sz="1800"/>
            </a:pPr>
            <a:r>
              <a:rPr lang="en-US" sz="2800" dirty="0">
                <a:latin typeface="Roboto" panose="02000000000000000000" pitchFamily="2" charset="0"/>
                <a:ea typeface="Roboto" panose="02000000000000000000" pitchFamily="2" charset="0"/>
              </a:rPr>
              <a:t>Luxury &amp; Comfort</a:t>
            </a:r>
          </a:p>
          <a:p>
            <a:pPr marL="514350" lvl="0" indent="-514350" defTabSz="338835">
              <a:spcBef>
                <a:spcPts val="2400"/>
              </a:spcBef>
              <a:buFont typeface="+mj-lt"/>
              <a:buAutoNum type="arabicPeriod"/>
              <a:defRPr sz="1800"/>
            </a:pPr>
            <a:r>
              <a:rPr lang="en-US" sz="2800" dirty="0">
                <a:latin typeface="Roboto" panose="02000000000000000000" pitchFamily="2" charset="0"/>
                <a:ea typeface="Roboto" panose="02000000000000000000" pitchFamily="2" charset="0"/>
              </a:rPr>
              <a:t>Health &amp; Wellness</a:t>
            </a:r>
          </a:p>
          <a:p>
            <a:pPr marL="514350" lvl="0" indent="-514350" defTabSz="338835">
              <a:spcBef>
                <a:spcPts val="2400"/>
              </a:spcBef>
              <a:buFont typeface="+mj-lt"/>
              <a:buAutoNum type="arabicPeriod"/>
              <a:defRPr sz="1800"/>
            </a:pPr>
            <a:r>
              <a:rPr lang="en-US" sz="2800" dirty="0">
                <a:latin typeface="Roboto" panose="02000000000000000000" pitchFamily="2" charset="0"/>
                <a:ea typeface="Roboto" panose="02000000000000000000" pitchFamily="2" charset="0"/>
              </a:rPr>
              <a:t>Cost Savings</a:t>
            </a:r>
            <a:endParaRPr sz="2800" dirty="0">
              <a:latin typeface="Roboto" panose="02000000000000000000" pitchFamily="2" charset="0"/>
              <a:ea typeface="Roboto" panose="02000000000000000000" pitchFamily="2" charset="0"/>
            </a:endParaRPr>
          </a:p>
        </p:txBody>
      </p:sp>
      <p:pic>
        <p:nvPicPr>
          <p:cNvPr id="125" name="pasted-image.png"/>
          <p:cNvPicPr/>
          <p:nvPr/>
        </p:nvPicPr>
        <p:blipFill>
          <a:blip r:embed="rId2"/>
          <a:stretch>
            <a:fillRect/>
          </a:stretch>
        </p:blipFill>
        <p:spPr>
          <a:xfrm>
            <a:off x="7410826" y="1922412"/>
            <a:ext cx="5480108" cy="6985335"/>
          </a:xfrm>
          <a:prstGeom prst="rect">
            <a:avLst/>
          </a:prstGeom>
          <a:ln w="12700">
            <a:miter lim="400000"/>
          </a:ln>
        </p:spPr>
      </p:pic>
      <p:sp>
        <p:nvSpPr>
          <p:cNvPr id="5" name="Rectangle 4"/>
          <p:cNvSpPr/>
          <p:nvPr/>
        </p:nvSpPr>
        <p:spPr>
          <a:xfrm>
            <a:off x="0" y="9016574"/>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7" name="Group 6">
            <a:extLst>
              <a:ext uri="{FF2B5EF4-FFF2-40B4-BE49-F238E27FC236}">
                <a16:creationId xmlns:a16="http://schemas.microsoft.com/office/drawing/2014/main" id="{1F360BAB-B004-4727-823F-B3A31629AA84}"/>
              </a:ext>
            </a:extLst>
          </p:cNvPr>
          <p:cNvGrpSpPr/>
          <p:nvPr/>
        </p:nvGrpSpPr>
        <p:grpSpPr>
          <a:xfrm>
            <a:off x="11370727" y="8486094"/>
            <a:ext cx="1520207" cy="414490"/>
            <a:chOff x="-3001233" y="1662995"/>
            <a:chExt cx="1520207" cy="414490"/>
          </a:xfrm>
        </p:grpSpPr>
        <p:sp>
          <p:nvSpPr>
            <p:cNvPr id="8" name="Rectangle 7">
              <a:extLst>
                <a:ext uri="{FF2B5EF4-FFF2-40B4-BE49-F238E27FC236}">
                  <a16:creationId xmlns:a16="http://schemas.microsoft.com/office/drawing/2014/main" id="{8FD2A40C-DC9B-4266-9DAB-22220BE1EE7D}"/>
                </a:ext>
              </a:extLst>
            </p:cNvPr>
            <p:cNvSpPr/>
            <p:nvPr/>
          </p:nvSpPr>
          <p:spPr>
            <a:xfrm>
              <a:off x="-3001232" y="1665312"/>
              <a:ext cx="1520206"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TextBox 8">
              <a:extLst>
                <a:ext uri="{FF2B5EF4-FFF2-40B4-BE49-F238E27FC236}">
                  <a16:creationId xmlns:a16="http://schemas.microsoft.com/office/drawing/2014/main" id="{C46C3CA5-4BBD-46FD-9738-B8478B6E2D39}"/>
                </a:ext>
              </a:extLst>
            </p:cNvPr>
            <p:cNvSpPr txBox="1"/>
            <p:nvPr/>
          </p:nvSpPr>
          <p:spPr>
            <a:xfrm>
              <a:off x="-3001233" y="1662995"/>
              <a:ext cx="152020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rPr>
                <a:t>A2856B</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BC792-2E85-41FE-B0BA-BD26D80F0419}"/>
              </a:ext>
            </a:extLst>
          </p:cNvPr>
          <p:cNvPicPr>
            <a:picLocks noChangeAspect="1"/>
          </p:cNvPicPr>
          <p:nvPr/>
        </p:nvPicPr>
        <p:blipFill>
          <a:blip r:embed="rId2"/>
          <a:stretch>
            <a:fillRect/>
          </a:stretch>
        </p:blipFill>
        <p:spPr>
          <a:xfrm>
            <a:off x="1595949" y="1149195"/>
            <a:ext cx="9144847" cy="6709771"/>
          </a:xfrm>
          <a:prstGeom prst="rect">
            <a:avLst/>
          </a:prstGeom>
        </p:spPr>
      </p:pic>
      <p:sp>
        <p:nvSpPr>
          <p:cNvPr id="6" name="Shape 94">
            <a:extLst>
              <a:ext uri="{FF2B5EF4-FFF2-40B4-BE49-F238E27FC236}">
                <a16:creationId xmlns:a16="http://schemas.microsoft.com/office/drawing/2014/main" id="{683B0EA9-E19D-4FA3-9D37-34093A25CB25}"/>
              </a:ext>
            </a:extLst>
          </p:cNvPr>
          <p:cNvSpPr txBox="1">
            <a:spLocks/>
          </p:cNvSpPr>
          <p:nvPr/>
        </p:nvSpPr>
        <p:spPr>
          <a:xfrm>
            <a:off x="789029" y="0"/>
            <a:ext cx="11099800" cy="12948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fontScale="97500"/>
          </a:bodyPr>
          <a:lstStyle>
            <a:lvl1pPr algn="ctr" defTabSz="584200">
              <a:defRPr sz="8000">
                <a:latin typeface="+mj-lt"/>
                <a:ea typeface="+mj-ea"/>
                <a:cs typeface="+mj-cs"/>
                <a:sym typeface="Bebas Neue"/>
              </a:defRPr>
            </a:lvl1pPr>
            <a:lvl2pPr indent="228600" algn="ctr" defTabSz="584200">
              <a:defRPr sz="8000">
                <a:latin typeface="+mj-lt"/>
                <a:ea typeface="+mj-ea"/>
                <a:cs typeface="+mj-cs"/>
                <a:sym typeface="Bebas Neue"/>
              </a:defRPr>
            </a:lvl2pPr>
            <a:lvl3pPr indent="457200" algn="ctr" defTabSz="584200">
              <a:defRPr sz="8000">
                <a:latin typeface="+mj-lt"/>
                <a:ea typeface="+mj-ea"/>
                <a:cs typeface="+mj-cs"/>
                <a:sym typeface="Bebas Neue"/>
              </a:defRPr>
            </a:lvl3pPr>
            <a:lvl4pPr indent="685800" algn="ctr" defTabSz="584200">
              <a:defRPr sz="8000">
                <a:latin typeface="+mj-lt"/>
                <a:ea typeface="+mj-ea"/>
                <a:cs typeface="+mj-cs"/>
                <a:sym typeface="Bebas Neue"/>
              </a:defRPr>
            </a:lvl4pPr>
            <a:lvl5pPr indent="914400" algn="ctr" defTabSz="584200">
              <a:defRPr sz="8000">
                <a:latin typeface="+mj-lt"/>
                <a:ea typeface="+mj-ea"/>
                <a:cs typeface="+mj-cs"/>
                <a:sym typeface="Bebas Neue"/>
              </a:defRPr>
            </a:lvl5pPr>
            <a:lvl6pPr indent="1143000" algn="ctr" defTabSz="584200">
              <a:defRPr sz="8000">
                <a:latin typeface="+mj-lt"/>
                <a:ea typeface="+mj-ea"/>
                <a:cs typeface="+mj-cs"/>
                <a:sym typeface="Bebas Neue"/>
              </a:defRPr>
            </a:lvl6pPr>
            <a:lvl7pPr indent="1371600" algn="ctr" defTabSz="584200">
              <a:defRPr sz="8000">
                <a:latin typeface="+mj-lt"/>
                <a:ea typeface="+mj-ea"/>
                <a:cs typeface="+mj-cs"/>
                <a:sym typeface="Bebas Neue"/>
              </a:defRPr>
            </a:lvl7pPr>
            <a:lvl8pPr indent="1600200" algn="ctr" defTabSz="584200">
              <a:defRPr sz="8000">
                <a:latin typeface="+mj-lt"/>
                <a:ea typeface="+mj-ea"/>
                <a:cs typeface="+mj-cs"/>
                <a:sym typeface="Bebas Neue"/>
              </a:defRPr>
            </a:lvl8pPr>
            <a:lvl9pPr indent="1828800" algn="ctr" defTabSz="584200">
              <a:defRPr sz="8000">
                <a:latin typeface="+mj-lt"/>
                <a:ea typeface="+mj-ea"/>
                <a:cs typeface="+mj-cs"/>
                <a:sym typeface="Bebas Neue"/>
              </a:defRPr>
            </a:lvl9pPr>
          </a:lstStyle>
          <a:p>
            <a:pPr>
              <a:defRPr sz="1800"/>
            </a:pPr>
            <a:r>
              <a:rPr lang="en-US" sz="7200">
                <a:solidFill>
                  <a:srgbClr val="F2802A"/>
                </a:solidFill>
              </a:rPr>
              <a:t>Shipping &amp; Handling chart</a:t>
            </a:r>
          </a:p>
        </p:txBody>
      </p:sp>
      <p:cxnSp>
        <p:nvCxnSpPr>
          <p:cNvPr id="12" name="Straight Arrow Connector 11">
            <a:extLst>
              <a:ext uri="{FF2B5EF4-FFF2-40B4-BE49-F238E27FC236}">
                <a16:creationId xmlns:a16="http://schemas.microsoft.com/office/drawing/2014/main" id="{DC491300-9BFE-4113-A09F-8401CDB6B887}"/>
              </a:ext>
            </a:extLst>
          </p:cNvPr>
          <p:cNvCxnSpPr/>
          <p:nvPr/>
        </p:nvCxnSpPr>
        <p:spPr>
          <a:xfrm flipH="1" flipV="1">
            <a:off x="1205526" y="1766501"/>
            <a:ext cx="529087" cy="667110"/>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69CAB3D2-772E-4831-A714-6D635D62FDE9}"/>
              </a:ext>
            </a:extLst>
          </p:cNvPr>
          <p:cNvSpPr txBox="1"/>
          <p:nvPr/>
        </p:nvSpPr>
        <p:spPr>
          <a:xfrm>
            <a:off x="173397" y="1109911"/>
            <a:ext cx="195790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200" b="1" i="0" u="none" strike="noStrike" cap="none" spc="0" dirty="0">
                <a:ln>
                  <a:noFill/>
                </a:ln>
                <a:solidFill>
                  <a:srgbClr val="FF0000"/>
                </a:solidFill>
                <a:effectLst/>
                <a:uFillTx/>
                <a:latin typeface="Roboto" panose="02000000000000000000" pitchFamily="2" charset="0"/>
                <a:ea typeface="Roboto" panose="02000000000000000000" pitchFamily="2" charset="0"/>
                <a:sym typeface="Helvetica Light"/>
              </a:rPr>
              <a:t>1. Take the first 3 digits of </a:t>
            </a:r>
          </a:p>
          <a:p>
            <a:pPr marL="0" marR="0" indent="0" algn="ctr" defTabSz="584200" rtl="0" fontAlgn="auto" latinLnBrk="1" hangingPunct="0">
              <a:lnSpc>
                <a:spcPct val="100000"/>
              </a:lnSpc>
              <a:spcBef>
                <a:spcPts val="0"/>
              </a:spcBef>
              <a:spcAft>
                <a:spcPts val="0"/>
              </a:spcAft>
              <a:buClrTx/>
              <a:buSzTx/>
              <a:buFontTx/>
              <a:buNone/>
              <a:tabLst/>
            </a:pPr>
            <a:r>
              <a:rPr kumimoji="0" lang="en-US" sz="1200" b="1" i="0" u="none" strike="noStrike" cap="none" spc="0" dirty="0">
                <a:ln>
                  <a:noFill/>
                </a:ln>
                <a:solidFill>
                  <a:srgbClr val="FF0000"/>
                </a:solidFill>
                <a:effectLst/>
                <a:uFillTx/>
                <a:latin typeface="Roboto" panose="02000000000000000000" pitchFamily="2" charset="0"/>
                <a:ea typeface="Roboto" panose="02000000000000000000" pitchFamily="2" charset="0"/>
                <a:sym typeface="Helvetica Light"/>
              </a:rPr>
              <a:t>the Ship To zip code to </a:t>
            </a:r>
          </a:p>
          <a:p>
            <a:pPr marL="0" marR="0" indent="0" algn="ctr" defTabSz="584200" rtl="0" fontAlgn="auto" latinLnBrk="1" hangingPunct="0">
              <a:lnSpc>
                <a:spcPct val="100000"/>
              </a:lnSpc>
              <a:spcBef>
                <a:spcPts val="0"/>
              </a:spcBef>
              <a:spcAft>
                <a:spcPts val="0"/>
              </a:spcAft>
              <a:buClrTx/>
              <a:buSzTx/>
              <a:buFontTx/>
              <a:buNone/>
              <a:tabLst/>
            </a:pPr>
            <a:r>
              <a:rPr kumimoji="0" lang="en-US" sz="1200" b="1" i="0" u="none" strike="noStrike" cap="none" spc="0" dirty="0">
                <a:ln>
                  <a:noFill/>
                </a:ln>
                <a:solidFill>
                  <a:srgbClr val="FF0000"/>
                </a:solidFill>
                <a:effectLst/>
                <a:uFillTx/>
                <a:latin typeface="Roboto" panose="02000000000000000000" pitchFamily="2" charset="0"/>
                <a:ea typeface="Roboto" panose="02000000000000000000" pitchFamily="2" charset="0"/>
                <a:sym typeface="Helvetica Light"/>
              </a:rPr>
              <a:t>determine your zone</a:t>
            </a:r>
          </a:p>
        </p:txBody>
      </p:sp>
      <p:cxnSp>
        <p:nvCxnSpPr>
          <p:cNvPr id="15" name="Straight Arrow Connector 14">
            <a:extLst>
              <a:ext uri="{FF2B5EF4-FFF2-40B4-BE49-F238E27FC236}">
                <a16:creationId xmlns:a16="http://schemas.microsoft.com/office/drawing/2014/main" id="{355EC842-A6E3-4DBC-9BD8-6E154A999B9E}"/>
              </a:ext>
            </a:extLst>
          </p:cNvPr>
          <p:cNvCxnSpPr>
            <a:cxnSpLocks/>
          </p:cNvCxnSpPr>
          <p:nvPr/>
        </p:nvCxnSpPr>
        <p:spPr>
          <a:xfrm flipV="1">
            <a:off x="1205526" y="5241701"/>
            <a:ext cx="925774" cy="2478474"/>
          </a:xfrm>
          <a:prstGeom prst="straightConnector1">
            <a:avLst/>
          </a:prstGeom>
          <a:noFill/>
          <a:ln w="25400" cap="flat">
            <a:solidFill>
              <a:srgbClr val="000000"/>
            </a:solidFill>
            <a:prstDash val="solid"/>
            <a:miter lim="400000"/>
            <a:tailEnd type="triangle"/>
          </a:ln>
          <a:effectLst/>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7F296B32-D62D-4487-A918-65A8E7A8237F}"/>
              </a:ext>
            </a:extLst>
          </p:cNvPr>
          <p:cNvSpPr txBox="1"/>
          <p:nvPr/>
        </p:nvSpPr>
        <p:spPr>
          <a:xfrm>
            <a:off x="197195" y="7720175"/>
            <a:ext cx="288085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FF0000"/>
                </a:solidFill>
                <a:effectLst/>
                <a:uFillTx/>
                <a:latin typeface="Roboto" panose="02000000000000000000" pitchFamily="2" charset="0"/>
                <a:ea typeface="Roboto" panose="02000000000000000000" pitchFamily="2" charset="0"/>
                <a:sym typeface="Helvetica Light"/>
              </a:rPr>
              <a:t>2. Find the collection and model you are shipping, then find the appropriate </a:t>
            </a:r>
            <a:r>
              <a:rPr lang="en-US" sz="1200" b="1" dirty="0">
                <a:solidFill>
                  <a:srgbClr val="FF0000"/>
                </a:solidFill>
                <a:latin typeface="Roboto" panose="02000000000000000000" pitchFamily="2" charset="0"/>
                <a:ea typeface="Roboto" panose="02000000000000000000" pitchFamily="2" charset="0"/>
              </a:rPr>
              <a:t>z</a:t>
            </a:r>
            <a:r>
              <a:rPr kumimoji="0" lang="en-US" sz="1200" b="1" i="0" u="none" strike="noStrike" cap="none" spc="0" normalizeH="0" baseline="0" dirty="0">
                <a:ln>
                  <a:noFill/>
                </a:ln>
                <a:solidFill>
                  <a:srgbClr val="FF0000"/>
                </a:solidFill>
                <a:effectLst/>
                <a:uFillTx/>
                <a:latin typeface="Roboto" panose="02000000000000000000" pitchFamily="2" charset="0"/>
                <a:ea typeface="Roboto" panose="02000000000000000000" pitchFamily="2" charset="0"/>
                <a:sym typeface="Helvetica Light"/>
              </a:rPr>
              <a:t>one to see the freight cost </a:t>
            </a:r>
          </a:p>
        </p:txBody>
      </p:sp>
      <p:sp>
        <p:nvSpPr>
          <p:cNvPr id="17" name="TextBox 16">
            <a:extLst>
              <a:ext uri="{FF2B5EF4-FFF2-40B4-BE49-F238E27FC236}">
                <a16:creationId xmlns:a16="http://schemas.microsoft.com/office/drawing/2014/main" id="{5C5BBF57-CD20-49C8-B9AB-B0FF3C0AD961}"/>
              </a:ext>
            </a:extLst>
          </p:cNvPr>
          <p:cNvSpPr txBox="1"/>
          <p:nvPr/>
        </p:nvSpPr>
        <p:spPr>
          <a:xfrm>
            <a:off x="7161549" y="8044192"/>
            <a:ext cx="5218923"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Ex: Jeeves model E, shipping to zip: 10005</a:t>
            </a:r>
          </a:p>
          <a:p>
            <a:pPr marL="0" marR="0" indent="0" algn="l" defTabSz="584200" rtl="0" fontAlgn="auto" latinLnBrk="1" hangingPunct="0">
              <a:lnSpc>
                <a:spcPct val="100000"/>
              </a:lnSpc>
              <a:spcBef>
                <a:spcPts val="0"/>
              </a:spcBef>
              <a:spcAft>
                <a:spcPts val="0"/>
              </a:spcAft>
              <a:buClrTx/>
              <a:buSzTx/>
              <a:buFontTx/>
              <a:buNone/>
              <a:tabLst/>
            </a:pPr>
            <a:r>
              <a:rPr lang="en-US" sz="1200" dirty="0">
                <a:solidFill>
                  <a:srgbClr val="000000"/>
                </a:solidFill>
                <a:latin typeface="Roboto" panose="02000000000000000000" pitchFamily="2" charset="0"/>
                <a:ea typeface="Roboto" panose="02000000000000000000" pitchFamily="2" charset="0"/>
              </a:rPr>
              <a:t>Step 1: First three digits of zip = “100” … so it falls within Zone 2</a:t>
            </a:r>
          </a:p>
          <a:p>
            <a:pPr marL="0" marR="0" indent="0" algn="l" defTabSz="584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Step 2: </a:t>
            </a:r>
            <a:r>
              <a:rPr lang="en-US" sz="1200" dirty="0">
                <a:solidFill>
                  <a:srgbClr val="000000"/>
                </a:solidFill>
                <a:latin typeface="Roboto" panose="02000000000000000000" pitchFamily="2" charset="0"/>
                <a:ea typeface="Roboto" panose="02000000000000000000" pitchFamily="2" charset="0"/>
              </a:rPr>
              <a:t>Find the Collection &amp; model on chart</a:t>
            </a:r>
          </a:p>
          <a:p>
            <a:pPr marL="0" marR="0" indent="0" algn="l" defTabSz="584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Step 3: Freight rate is $40</a:t>
            </a:r>
          </a:p>
        </p:txBody>
      </p:sp>
      <p:cxnSp>
        <p:nvCxnSpPr>
          <p:cNvPr id="19" name="Straight Arrow Connector 18">
            <a:extLst>
              <a:ext uri="{FF2B5EF4-FFF2-40B4-BE49-F238E27FC236}">
                <a16:creationId xmlns:a16="http://schemas.microsoft.com/office/drawing/2014/main" id="{2C3A15EC-A113-445E-AD8B-E80DC373F54E}"/>
              </a:ext>
            </a:extLst>
          </p:cNvPr>
          <p:cNvCxnSpPr>
            <a:cxnSpLocks/>
          </p:cNvCxnSpPr>
          <p:nvPr/>
        </p:nvCxnSpPr>
        <p:spPr>
          <a:xfrm>
            <a:off x="3644721" y="3168203"/>
            <a:ext cx="3516828" cy="5198246"/>
          </a:xfrm>
          <a:prstGeom prst="straightConnector1">
            <a:avLst/>
          </a:prstGeom>
          <a:noFill/>
          <a:ln w="25400" cap="flat">
            <a:solidFill>
              <a:srgbClr val="000000"/>
            </a:solidFill>
            <a:prstDash val="solid"/>
            <a:miter lim="400000"/>
            <a:headEnd type="triangle"/>
            <a:tailEnd type="triangle"/>
          </a:ln>
          <a:effectLst/>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BC810412-CBD2-4F46-899C-A207D1CCE3E8}"/>
              </a:ext>
            </a:extLst>
          </p:cNvPr>
          <p:cNvCxnSpPr>
            <a:cxnSpLocks/>
          </p:cNvCxnSpPr>
          <p:nvPr/>
        </p:nvCxnSpPr>
        <p:spPr>
          <a:xfrm flipH="1" flipV="1">
            <a:off x="2846034" y="5475545"/>
            <a:ext cx="4315515" cy="3081338"/>
          </a:xfrm>
          <a:prstGeom prst="straightConnector1">
            <a:avLst/>
          </a:prstGeom>
          <a:noFill/>
          <a:ln w="25400" cap="flat">
            <a:solidFill>
              <a:srgbClr val="000000"/>
            </a:solidFill>
            <a:prstDash val="solid"/>
            <a:miter lim="400000"/>
            <a:headEnd type="triangle"/>
            <a:tailEnd type="triangle"/>
          </a:ln>
          <a:effectLst/>
        </p:spPr>
        <p:style>
          <a:lnRef idx="0">
            <a:scrgbClr r="0" g="0" b="0"/>
          </a:lnRef>
          <a:fillRef idx="0">
            <a:scrgbClr r="0" g="0" b="0"/>
          </a:fillRef>
          <a:effectRef idx="0">
            <a:scrgbClr r="0" g="0" b="0"/>
          </a:effectRef>
          <a:fontRef idx="none"/>
        </p:style>
      </p:cxnSp>
      <p:sp>
        <p:nvSpPr>
          <p:cNvPr id="25" name="Oval 24">
            <a:extLst>
              <a:ext uri="{FF2B5EF4-FFF2-40B4-BE49-F238E27FC236}">
                <a16:creationId xmlns:a16="http://schemas.microsoft.com/office/drawing/2014/main" id="{F36CB673-ED97-4F85-8B64-DA3E62FF6B88}"/>
              </a:ext>
            </a:extLst>
          </p:cNvPr>
          <p:cNvSpPr/>
          <p:nvPr/>
        </p:nvSpPr>
        <p:spPr>
          <a:xfrm>
            <a:off x="4383740" y="5376018"/>
            <a:ext cx="584718" cy="199053"/>
          </a:xfrm>
          <a:prstGeom prst="ellipse">
            <a:avLst/>
          </a:prstGeom>
          <a:blipFill dpi="0" rotWithShape="1">
            <a:blip r:embed="rId3">
              <a:alphaModFix amt="21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a:tile tx="0" ty="0" sx="100000" sy="100000" flip="none" algn="tl"/>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1" name="Rectangle 30">
            <a:extLst>
              <a:ext uri="{FF2B5EF4-FFF2-40B4-BE49-F238E27FC236}">
                <a16:creationId xmlns:a16="http://schemas.microsoft.com/office/drawing/2014/main" id="{E3028E93-D1AC-4BE2-A255-D49E2D0C5AF4}"/>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2" name="Picture 31">
            <a:extLst>
              <a:ext uri="{FF2B5EF4-FFF2-40B4-BE49-F238E27FC236}">
                <a16:creationId xmlns:a16="http://schemas.microsoft.com/office/drawing/2014/main" id="{923007A5-FE0A-417E-A41B-4FC15DE0C5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Tree>
    <p:extLst>
      <p:ext uri="{BB962C8B-B14F-4D97-AF65-F5344CB8AC3E}">
        <p14:creationId xmlns:p14="http://schemas.microsoft.com/office/powerpoint/2010/main" val="147509404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952500" y="417819"/>
            <a:ext cx="11099800" cy="1384300"/>
          </a:xfrm>
          <a:prstGeom prst="rect">
            <a:avLst/>
          </a:prstGeom>
        </p:spPr>
        <p:txBody>
          <a:bodyPr anchor="t">
            <a:normAutofit/>
          </a:bodyPr>
          <a:lstStyle/>
          <a:p>
            <a:pPr lvl="0">
              <a:defRPr sz="1800"/>
            </a:pPr>
            <a:r>
              <a:rPr lang="en-US" sz="8000">
                <a:solidFill>
                  <a:srgbClr val="F2802A"/>
                </a:solidFill>
              </a:rPr>
              <a:t>CUSTOMER SERVICE</a:t>
            </a:r>
            <a:endParaRPr sz="4000">
              <a:solidFill>
                <a:srgbClr val="F2802A"/>
              </a:solidFill>
              <a:latin typeface="Ropa Sans" charset="0"/>
              <a:ea typeface="Ropa Sans" charset="0"/>
              <a:cs typeface="Ropa Sans" charset="0"/>
            </a:endParaRPr>
          </a:p>
        </p:txBody>
      </p:sp>
      <p:sp>
        <p:nvSpPr>
          <p:cNvPr id="170" name="Shape 170"/>
          <p:cNvSpPr>
            <a:spLocks noGrp="1"/>
          </p:cNvSpPr>
          <p:nvPr>
            <p:ph type="body" idx="1"/>
          </p:nvPr>
        </p:nvSpPr>
        <p:spPr>
          <a:xfrm>
            <a:off x="314583" y="1529682"/>
            <a:ext cx="12605552" cy="7175500"/>
          </a:xfrm>
          <a:prstGeom prst="rect">
            <a:avLst/>
          </a:prstGeom>
        </p:spPr>
        <p:txBody>
          <a:bodyPr>
            <a:normAutofit/>
          </a:bodyPr>
          <a:lstStyle/>
          <a:p>
            <a:pPr marL="293370" lvl="0" indent="-293370" algn="ctr" defTabSz="385572">
              <a:spcBef>
                <a:spcPts val="2700"/>
              </a:spcBef>
              <a:defRPr sz="1800"/>
            </a:pPr>
            <a:r>
              <a:rPr lang="en-US" sz="4400" dirty="0">
                <a:latin typeface="Roboto" panose="02000000000000000000" pitchFamily="2" charset="0"/>
                <a:ea typeface="Roboto" panose="02000000000000000000" pitchFamily="2" charset="0"/>
              </a:rPr>
              <a:t>Fast deliver of all stocked items –</a:t>
            </a:r>
            <a:br>
              <a:rPr lang="en-US" sz="4400" dirty="0">
                <a:latin typeface="Roboto" panose="02000000000000000000" pitchFamily="2" charset="0"/>
                <a:ea typeface="Roboto" panose="02000000000000000000" pitchFamily="2" charset="0"/>
              </a:rPr>
            </a:br>
            <a:r>
              <a:rPr lang="en-US" sz="4400" dirty="0">
                <a:latin typeface="Roboto" panose="02000000000000000000" pitchFamily="2" charset="0"/>
                <a:ea typeface="Roboto" panose="02000000000000000000" pitchFamily="2" charset="0"/>
              </a:rPr>
              <a:t>24hr order processing time</a:t>
            </a:r>
          </a:p>
          <a:p>
            <a:pPr marL="293370" lvl="0" indent="-293370" algn="ctr" defTabSz="385572">
              <a:spcBef>
                <a:spcPts val="2700"/>
              </a:spcBef>
              <a:defRPr sz="1800"/>
            </a:pPr>
            <a:r>
              <a:rPr lang="en-US" sz="4400" dirty="0">
                <a:latin typeface="Roboto" panose="02000000000000000000" pitchFamily="2" charset="0"/>
                <a:ea typeface="Roboto" panose="02000000000000000000" pitchFamily="2" charset="0"/>
              </a:rPr>
              <a:t>Drop shipping at no extra price</a:t>
            </a:r>
          </a:p>
          <a:p>
            <a:pPr marL="293370" lvl="0" indent="-293370" algn="ctr" defTabSz="385572">
              <a:spcBef>
                <a:spcPts val="2700"/>
              </a:spcBef>
              <a:defRPr sz="1800"/>
            </a:pPr>
            <a:r>
              <a:rPr lang="en-US" sz="4400" dirty="0">
                <a:latin typeface="Roboto" panose="02000000000000000000" pitchFamily="2" charset="0"/>
                <a:ea typeface="Roboto" panose="02000000000000000000" pitchFamily="2" charset="0"/>
              </a:rPr>
              <a:t>Telephone Customer support available</a:t>
            </a:r>
            <a:br>
              <a:rPr lang="en-US" sz="4400" dirty="0">
                <a:latin typeface="Roboto" panose="02000000000000000000" pitchFamily="2" charset="0"/>
                <a:ea typeface="Roboto" panose="02000000000000000000" pitchFamily="2" charset="0"/>
              </a:rPr>
            </a:br>
            <a:r>
              <a:rPr lang="en-US" sz="4400" dirty="0">
                <a:latin typeface="Roboto" panose="02000000000000000000" pitchFamily="2" charset="0"/>
                <a:ea typeface="Roboto" panose="02000000000000000000" pitchFamily="2" charset="0"/>
              </a:rPr>
              <a:t>8am–6pm EST:</a:t>
            </a:r>
            <a:br>
              <a:rPr lang="en-US" sz="4400" dirty="0">
                <a:latin typeface="Roboto" panose="02000000000000000000" pitchFamily="2" charset="0"/>
                <a:ea typeface="Roboto" panose="02000000000000000000" pitchFamily="2" charset="0"/>
              </a:rPr>
            </a:br>
            <a:br>
              <a:rPr lang="en-US" sz="4400" dirty="0">
                <a:latin typeface="Roboto" panose="02000000000000000000" pitchFamily="2" charset="0"/>
                <a:ea typeface="Roboto" panose="02000000000000000000" pitchFamily="2" charset="0"/>
              </a:rPr>
            </a:br>
            <a:r>
              <a:rPr lang="en-US" sz="4800" b="1" dirty="0">
                <a:latin typeface="Roboto" panose="02000000000000000000" pitchFamily="2" charset="0"/>
                <a:ea typeface="Roboto" panose="02000000000000000000" pitchFamily="2" charset="0"/>
              </a:rPr>
              <a:t>+1(404)350-9738</a:t>
            </a:r>
            <a:endParaRPr lang="en-US" sz="4400" b="1" dirty="0">
              <a:latin typeface="Roboto" panose="02000000000000000000" pitchFamily="2" charset="0"/>
              <a:ea typeface="Roboto" panose="02000000000000000000" pitchFamily="2" charset="0"/>
            </a:endParaRPr>
          </a:p>
        </p:txBody>
      </p:sp>
      <p:sp>
        <p:nvSpPr>
          <p:cNvPr id="6" name="Rectangle 5"/>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Tree>
    <p:extLst>
      <p:ext uri="{BB962C8B-B14F-4D97-AF65-F5344CB8AC3E}">
        <p14:creationId xmlns:p14="http://schemas.microsoft.com/office/powerpoint/2010/main" val="209698118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952500" y="-2851"/>
            <a:ext cx="11099800" cy="1384300"/>
          </a:xfrm>
          <a:prstGeom prst="rect">
            <a:avLst/>
          </a:prstGeom>
        </p:spPr>
        <p:txBody>
          <a:bodyPr anchor="t">
            <a:normAutofit/>
          </a:bodyPr>
          <a:lstStyle/>
          <a:p>
            <a:pPr lvl="0">
              <a:defRPr sz="1800"/>
            </a:pPr>
            <a:r>
              <a:rPr lang="en-US" sz="8000">
                <a:solidFill>
                  <a:srgbClr val="F2802A"/>
                </a:solidFill>
              </a:rPr>
              <a:t>ONLINE RESOURCES</a:t>
            </a:r>
            <a:endParaRPr sz="4000">
              <a:solidFill>
                <a:srgbClr val="F2802A"/>
              </a:solidFill>
              <a:latin typeface="Ropa Sans" charset="0"/>
              <a:ea typeface="Roboto" panose="02000000000000000000" pitchFamily="2" charset="0"/>
              <a:cs typeface="Ropa Sans" charset="0"/>
            </a:endParaRPr>
          </a:p>
        </p:txBody>
      </p:sp>
      <p:sp>
        <p:nvSpPr>
          <p:cNvPr id="6" name="Rectangle 5"/>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ea typeface="Roboto" panose="02000000000000000000" pitchFamily="2" charset="0"/>
              <a:sym typeface="Helvetica Light"/>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sp>
        <p:nvSpPr>
          <p:cNvPr id="11" name="TextBox 10">
            <a:extLst>
              <a:ext uri="{FF2B5EF4-FFF2-40B4-BE49-F238E27FC236}">
                <a16:creationId xmlns:a16="http://schemas.microsoft.com/office/drawing/2014/main" id="{0EADE57D-E02A-4181-9746-70CCA7D59BDE}"/>
              </a:ext>
            </a:extLst>
          </p:cNvPr>
          <p:cNvSpPr txBox="1"/>
          <p:nvPr/>
        </p:nvSpPr>
        <p:spPr>
          <a:xfrm>
            <a:off x="353471" y="2703331"/>
            <a:ext cx="708679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dirty="0">
                <a:solidFill>
                  <a:srgbClr val="EF802A"/>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ambaproducts.com/order-status/</a:t>
            </a:r>
            <a:endParaRPr kumimoji="0" lang="en-US" sz="3600" b="0" i="0" strike="noStrike" cap="none" spc="0" normalizeH="0" baseline="0" dirty="0">
              <a:ln>
                <a:noFill/>
              </a:ln>
              <a:solidFill>
                <a:srgbClr val="EF802A"/>
              </a:solidFill>
              <a:effectLst/>
              <a:uFillTx/>
              <a:latin typeface="Roboto" panose="02000000000000000000" pitchFamily="2" charset="0"/>
              <a:ea typeface="Roboto" panose="02000000000000000000" pitchFamily="2" charset="0"/>
              <a:sym typeface="Helvetica Light"/>
            </a:endParaRPr>
          </a:p>
        </p:txBody>
      </p:sp>
      <p:sp>
        <p:nvSpPr>
          <p:cNvPr id="12" name="Rectangle 11">
            <a:extLst>
              <a:ext uri="{FF2B5EF4-FFF2-40B4-BE49-F238E27FC236}">
                <a16:creationId xmlns:a16="http://schemas.microsoft.com/office/drawing/2014/main" id="{4536D238-AC7B-4180-AD13-16E6575AAFC6}"/>
              </a:ext>
            </a:extLst>
          </p:cNvPr>
          <p:cNvSpPr/>
          <p:nvPr/>
        </p:nvSpPr>
        <p:spPr>
          <a:xfrm>
            <a:off x="353471" y="2264563"/>
            <a:ext cx="6178208" cy="569874"/>
          </a:xfrm>
          <a:prstGeom prst="rect">
            <a:avLst/>
          </a:prstGeom>
        </p:spPr>
        <p:txBody>
          <a:bodyPr wrap="square">
            <a:noAutofit/>
          </a:bodyPr>
          <a:lstStyle/>
          <a:p>
            <a:pPr marL="293370" indent="-293370" algn="l" defTabSz="385572">
              <a:spcBef>
                <a:spcPts val="2700"/>
              </a:spcBef>
              <a:defRPr sz="1800"/>
            </a:pPr>
            <a:r>
              <a:rPr lang="en-US" sz="3200" dirty="0">
                <a:latin typeface="Roboto" panose="02000000000000000000" pitchFamily="2" charset="0"/>
                <a:ea typeface="Roboto" panose="02000000000000000000" pitchFamily="2" charset="0"/>
              </a:rPr>
              <a:t>EASY ORDER TRACKING:</a:t>
            </a:r>
          </a:p>
        </p:txBody>
      </p:sp>
      <p:pic>
        <p:nvPicPr>
          <p:cNvPr id="14" name="Picture 13">
            <a:extLst>
              <a:ext uri="{FF2B5EF4-FFF2-40B4-BE49-F238E27FC236}">
                <a16:creationId xmlns:a16="http://schemas.microsoft.com/office/drawing/2014/main" id="{9F521315-2A8B-4212-B66F-23D30D38F6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92335" y="1910968"/>
            <a:ext cx="4858994" cy="4533871"/>
          </a:xfrm>
          <a:prstGeom prst="rect">
            <a:avLst/>
          </a:prstGeom>
        </p:spPr>
      </p:pic>
      <p:sp>
        <p:nvSpPr>
          <p:cNvPr id="15" name="TextBox 14">
            <a:extLst>
              <a:ext uri="{FF2B5EF4-FFF2-40B4-BE49-F238E27FC236}">
                <a16:creationId xmlns:a16="http://schemas.microsoft.com/office/drawing/2014/main" id="{DC5DCF21-6D9B-4606-9720-8AF45CBCB502}"/>
              </a:ext>
            </a:extLst>
          </p:cNvPr>
          <p:cNvSpPr txBox="1"/>
          <p:nvPr/>
        </p:nvSpPr>
        <p:spPr>
          <a:xfrm>
            <a:off x="7608647" y="7168387"/>
            <a:ext cx="534559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2400">
                <a:solidFill>
                  <a:srgbClr val="000000"/>
                </a:solidFill>
                <a:latin typeface="Roboto" panose="02000000000000000000" pitchFamily="2" charset="0"/>
                <a:ea typeface="Roboto" panose="02000000000000000000" pitchFamily="2" charset="0"/>
                <a:hlinkClick r:id="rId5"/>
              </a:rPr>
              <a:t>customerservice@ambaproducts.com</a:t>
            </a:r>
            <a:r>
              <a:rPr lang="en-US" sz="2400">
                <a:solidFill>
                  <a:srgbClr val="000000"/>
                </a:solidFill>
                <a:latin typeface="Roboto" panose="02000000000000000000" pitchFamily="2" charset="0"/>
                <a:ea typeface="Roboto" panose="02000000000000000000" pitchFamily="2" charset="0"/>
              </a:rPr>
              <a:t> </a:t>
            </a:r>
            <a:endParaRPr kumimoji="0" lang="en-US" sz="2400" b="0" i="0" u="none" strike="noStrike" cap="none" spc="0" normalizeH="0" baseline="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18" name="TextBox 17">
            <a:extLst>
              <a:ext uri="{FF2B5EF4-FFF2-40B4-BE49-F238E27FC236}">
                <a16:creationId xmlns:a16="http://schemas.microsoft.com/office/drawing/2014/main" id="{25E5D221-1271-4E1F-95E1-3A80C2D0B7D0}"/>
              </a:ext>
            </a:extLst>
          </p:cNvPr>
          <p:cNvSpPr txBox="1"/>
          <p:nvPr/>
        </p:nvSpPr>
        <p:spPr>
          <a:xfrm>
            <a:off x="7603504" y="7564980"/>
            <a:ext cx="4705809"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2400">
                <a:solidFill>
                  <a:srgbClr val="000000"/>
                </a:solidFill>
                <a:latin typeface="Roboto" panose="02000000000000000000" pitchFamily="2" charset="0"/>
                <a:ea typeface="Roboto" panose="02000000000000000000" pitchFamily="2" charset="0"/>
                <a:hlinkClick r:id="rId6"/>
              </a:rPr>
              <a:t>orders@ambaproducts.com</a:t>
            </a:r>
            <a:br>
              <a:rPr lang="en-US" sz="2400">
                <a:solidFill>
                  <a:srgbClr val="000000"/>
                </a:solidFill>
                <a:latin typeface="Roboto" panose="02000000000000000000" pitchFamily="2" charset="0"/>
                <a:ea typeface="Roboto" panose="02000000000000000000" pitchFamily="2" charset="0"/>
              </a:rPr>
            </a:br>
            <a:r>
              <a:rPr lang="en-US" sz="2400">
                <a:solidFill>
                  <a:srgbClr val="000000"/>
                </a:solidFill>
                <a:latin typeface="Roboto" panose="02000000000000000000" pitchFamily="2" charset="0"/>
                <a:ea typeface="Roboto" panose="02000000000000000000" pitchFamily="2" charset="0"/>
                <a:hlinkClick r:id="rId7"/>
              </a:rPr>
              <a:t>returns@ambaproducts.com</a:t>
            </a:r>
            <a:r>
              <a:rPr lang="en-US" sz="2400">
                <a:solidFill>
                  <a:srgbClr val="000000"/>
                </a:solidFill>
                <a:latin typeface="Roboto" panose="02000000000000000000" pitchFamily="2" charset="0"/>
                <a:ea typeface="Roboto" panose="02000000000000000000" pitchFamily="2" charset="0"/>
              </a:rPr>
              <a:t> </a:t>
            </a:r>
            <a:endParaRPr kumimoji="0" lang="en-US" sz="2400" b="0" i="0" u="none" strike="noStrike" cap="none" spc="0" normalizeH="0" baseline="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16" name="Rectangle 15">
            <a:extLst>
              <a:ext uri="{FF2B5EF4-FFF2-40B4-BE49-F238E27FC236}">
                <a16:creationId xmlns:a16="http://schemas.microsoft.com/office/drawing/2014/main" id="{D10E1830-E6FE-40FF-8757-77212DE5AEE2}"/>
              </a:ext>
            </a:extLst>
          </p:cNvPr>
          <p:cNvSpPr/>
          <p:nvPr/>
        </p:nvSpPr>
        <p:spPr>
          <a:xfrm>
            <a:off x="7473853" y="1386514"/>
            <a:ext cx="5262797" cy="769441"/>
          </a:xfrm>
          <a:prstGeom prst="rect">
            <a:avLst/>
          </a:prstGeom>
        </p:spPr>
        <p:txBody>
          <a:bodyPr wrap="square">
            <a:normAutofit fontScale="85000" lnSpcReduction="10000"/>
          </a:bodyPr>
          <a:lstStyle/>
          <a:p>
            <a:pPr marL="293370" indent="-293370" defTabSz="385572">
              <a:spcBef>
                <a:spcPts val="2700"/>
              </a:spcBef>
              <a:defRPr sz="1800"/>
            </a:pPr>
            <a:r>
              <a:rPr lang="en-US" sz="4400" dirty="0">
                <a:latin typeface="Roboto" panose="02000000000000000000" pitchFamily="2" charset="0"/>
                <a:ea typeface="Roboto" panose="02000000000000000000" pitchFamily="2" charset="0"/>
              </a:rPr>
              <a:t>SHOWROOM LOCATOR</a:t>
            </a:r>
          </a:p>
        </p:txBody>
      </p:sp>
      <p:sp>
        <p:nvSpPr>
          <p:cNvPr id="17" name="Rectangle 16">
            <a:extLst>
              <a:ext uri="{FF2B5EF4-FFF2-40B4-BE49-F238E27FC236}">
                <a16:creationId xmlns:a16="http://schemas.microsoft.com/office/drawing/2014/main" id="{E286588B-29F7-4B10-B85C-F4B68A7314C6}"/>
              </a:ext>
            </a:extLst>
          </p:cNvPr>
          <p:cNvSpPr/>
          <p:nvPr/>
        </p:nvSpPr>
        <p:spPr>
          <a:xfrm>
            <a:off x="7608647" y="6222671"/>
            <a:ext cx="5236656" cy="425555"/>
          </a:xfrm>
          <a:prstGeom prst="rect">
            <a:avLst/>
          </a:prstGeom>
        </p:spPr>
        <p:txBody>
          <a:bodyPr wrap="square">
            <a:normAutofit fontScale="70000" lnSpcReduction="20000"/>
          </a:bodyPr>
          <a:lstStyle/>
          <a:p>
            <a:pPr algn="l" rtl="0" latinLnBrk="1" hangingPunct="0"/>
            <a:r>
              <a:rPr lang="en-US" dirty="0">
                <a:solidFill>
                  <a:srgbClr val="EF802A"/>
                </a:solidFill>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ambaproducts.com/showrooms</a:t>
            </a:r>
            <a:endParaRPr lang="en-US" dirty="0">
              <a:solidFill>
                <a:srgbClr val="EF802A"/>
              </a:solidFill>
              <a:latin typeface="Roboto" panose="02000000000000000000" pitchFamily="2" charset="0"/>
              <a:ea typeface="Roboto" panose="02000000000000000000" pitchFamily="2" charset="0"/>
            </a:endParaRPr>
          </a:p>
        </p:txBody>
      </p:sp>
      <p:sp>
        <p:nvSpPr>
          <p:cNvPr id="19" name="Rectangle 18">
            <a:extLst>
              <a:ext uri="{FF2B5EF4-FFF2-40B4-BE49-F238E27FC236}">
                <a16:creationId xmlns:a16="http://schemas.microsoft.com/office/drawing/2014/main" id="{35D80291-498F-4F9C-8D0D-17FE2C6F16C6}"/>
              </a:ext>
            </a:extLst>
          </p:cNvPr>
          <p:cNvSpPr/>
          <p:nvPr/>
        </p:nvSpPr>
        <p:spPr>
          <a:xfrm>
            <a:off x="7603504" y="6534173"/>
            <a:ext cx="5236656" cy="769441"/>
          </a:xfrm>
          <a:prstGeom prst="rect">
            <a:avLst/>
          </a:prstGeom>
        </p:spPr>
        <p:txBody>
          <a:bodyPr wrap="square">
            <a:spAutoFit/>
          </a:bodyPr>
          <a:lstStyle/>
          <a:p>
            <a:pPr marL="293370" indent="-293370" algn="l" defTabSz="385572">
              <a:spcBef>
                <a:spcPts val="2700"/>
              </a:spcBef>
              <a:defRPr sz="1800"/>
            </a:pPr>
            <a:r>
              <a:rPr lang="en-US" sz="4400" dirty="0">
                <a:latin typeface="Roboto" panose="02000000000000000000" pitchFamily="2" charset="0"/>
                <a:ea typeface="Roboto" panose="02000000000000000000" pitchFamily="2" charset="0"/>
              </a:rPr>
              <a:t>EMAIL CONTACTS:</a:t>
            </a:r>
          </a:p>
        </p:txBody>
      </p:sp>
      <p:sp>
        <p:nvSpPr>
          <p:cNvPr id="20" name="Rectangle 19">
            <a:extLst>
              <a:ext uri="{FF2B5EF4-FFF2-40B4-BE49-F238E27FC236}">
                <a16:creationId xmlns:a16="http://schemas.microsoft.com/office/drawing/2014/main" id="{3A9AFC03-3718-4B53-A55B-69C71F485761}"/>
              </a:ext>
            </a:extLst>
          </p:cNvPr>
          <p:cNvSpPr/>
          <p:nvPr/>
        </p:nvSpPr>
        <p:spPr>
          <a:xfrm>
            <a:off x="353471" y="1258702"/>
            <a:ext cx="8492836" cy="669878"/>
          </a:xfrm>
          <a:prstGeom prst="rect">
            <a:avLst/>
          </a:prstGeom>
        </p:spPr>
        <p:txBody>
          <a:bodyPr wrap="square">
            <a:noAutofit/>
          </a:bodyPr>
          <a:lstStyle/>
          <a:p>
            <a:pPr marL="293370" indent="-293370" algn="l" defTabSz="385572">
              <a:spcBef>
                <a:spcPts val="2700"/>
              </a:spcBef>
              <a:defRPr sz="1800"/>
            </a:pPr>
            <a:r>
              <a:rPr lang="en-US" sz="3200" dirty="0">
                <a:latin typeface="Roboto" panose="02000000000000000000" pitchFamily="2" charset="0"/>
                <a:ea typeface="Roboto" panose="02000000000000000000" pitchFamily="2" charset="0"/>
              </a:rPr>
              <a:t>CATALOGS &amp; PRICE LISTS:</a:t>
            </a:r>
          </a:p>
        </p:txBody>
      </p:sp>
      <p:sp>
        <p:nvSpPr>
          <p:cNvPr id="2" name="Rectangle 1">
            <a:extLst>
              <a:ext uri="{FF2B5EF4-FFF2-40B4-BE49-F238E27FC236}">
                <a16:creationId xmlns:a16="http://schemas.microsoft.com/office/drawing/2014/main" id="{0AF04201-6730-4A75-9936-D0FB222CEE84}"/>
              </a:ext>
            </a:extLst>
          </p:cNvPr>
          <p:cNvSpPr/>
          <p:nvPr/>
        </p:nvSpPr>
        <p:spPr>
          <a:xfrm>
            <a:off x="353471" y="1654516"/>
            <a:ext cx="6701724" cy="646331"/>
          </a:xfrm>
          <a:prstGeom prst="rect">
            <a:avLst/>
          </a:prstGeom>
        </p:spPr>
        <p:txBody>
          <a:bodyPr wrap="square">
            <a:spAutoFit/>
          </a:bodyPr>
          <a:lstStyle/>
          <a:p>
            <a:pPr algn="l" rtl="0" latinLnBrk="1" hangingPunct="0"/>
            <a:r>
              <a:rPr lang="en-US">
                <a:solidFill>
                  <a:srgbClr val="EF802A"/>
                </a:solidFill>
                <a:latin typeface="Roboto" panose="02000000000000000000" pitchFamily="2" charset="0"/>
                <a:ea typeface="Roboto" panose="02000000000000000000" pitchFamily="2" charset="0"/>
                <a:hlinkClick r:id="rId9">
                  <a:extLst>
                    <a:ext uri="{A12FA001-AC4F-418D-AE19-62706E023703}">
                      <ahyp:hlinkClr xmlns:ahyp="http://schemas.microsoft.com/office/drawing/2018/hyperlinkcolor" val="tx"/>
                    </a:ext>
                  </a:extLst>
                </a:hlinkClick>
              </a:rPr>
              <a:t>ambaproducts.com/catalogs</a:t>
            </a:r>
            <a:endParaRPr lang="en-US">
              <a:solidFill>
                <a:srgbClr val="EF802A"/>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E9E414D8-3DD5-4327-89DA-FD34389E0F09}"/>
              </a:ext>
            </a:extLst>
          </p:cNvPr>
          <p:cNvSpPr txBox="1"/>
          <p:nvPr/>
        </p:nvSpPr>
        <p:spPr>
          <a:xfrm>
            <a:off x="353471" y="4487349"/>
            <a:ext cx="6487064"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sz="3200" dirty="0">
                <a:latin typeface="Roboto" panose="02000000000000000000" pitchFamily="2" charset="0"/>
                <a:ea typeface="Roboto" panose="02000000000000000000" pitchFamily="2" charset="0"/>
              </a:rPr>
              <a:t>CEU COURSES:</a:t>
            </a:r>
            <a:endPar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4" name="TextBox 3">
            <a:extLst>
              <a:ext uri="{FF2B5EF4-FFF2-40B4-BE49-F238E27FC236}">
                <a16:creationId xmlns:a16="http://schemas.microsoft.com/office/drawing/2014/main" id="{6AEF37C9-3CB5-440D-8985-AF12AF5F6C8E}"/>
              </a:ext>
            </a:extLst>
          </p:cNvPr>
          <p:cNvSpPr txBox="1"/>
          <p:nvPr/>
        </p:nvSpPr>
        <p:spPr>
          <a:xfrm>
            <a:off x="353471" y="4975070"/>
            <a:ext cx="648706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dirty="0">
                <a:latin typeface="Roboto" panose="02000000000000000000" pitchFamily="2" charset="0"/>
                <a:ea typeface="Roboto" panose="02000000000000000000" pitchFamily="2" charset="0"/>
                <a:hlinkClick r:id="rId10"/>
              </a:rPr>
              <a:t>ambaproducts.com/CEU</a:t>
            </a:r>
            <a:endPar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5" name="TextBox 4">
            <a:extLst>
              <a:ext uri="{FF2B5EF4-FFF2-40B4-BE49-F238E27FC236}">
                <a16:creationId xmlns:a16="http://schemas.microsoft.com/office/drawing/2014/main" id="{AB5711B6-2D51-CD64-A54A-339541E7A393}"/>
              </a:ext>
            </a:extLst>
          </p:cNvPr>
          <p:cNvSpPr txBox="1"/>
          <p:nvPr/>
        </p:nvSpPr>
        <p:spPr>
          <a:xfrm>
            <a:off x="353471" y="3284006"/>
            <a:ext cx="7800522"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en-US" sz="3200" dirty="0">
                <a:solidFill>
                  <a:srgbClr val="000000"/>
                </a:solidFill>
                <a:latin typeface="Roboto" panose="02000000000000000000" pitchFamily="2" charset="0"/>
                <a:ea typeface="Roboto" panose="02000000000000000000" pitchFamily="2" charset="0"/>
              </a:rPr>
              <a:t>STOCK CHECK:</a:t>
            </a:r>
            <a:br>
              <a:rPr lang="en-US" sz="3200" dirty="0">
                <a:solidFill>
                  <a:srgbClr val="000000"/>
                </a:solidFill>
                <a:latin typeface="Roboto" panose="02000000000000000000" pitchFamily="2" charset="0"/>
                <a:ea typeface="Roboto" panose="02000000000000000000" pitchFamily="2" charset="0"/>
              </a:rPr>
            </a:br>
            <a:r>
              <a:rPr lang="en-US" sz="3200" dirty="0">
                <a:solidFill>
                  <a:srgbClr val="000000"/>
                </a:solidFill>
                <a:latin typeface="Roboto" panose="02000000000000000000" pitchFamily="2" charset="0"/>
                <a:ea typeface="Roboto" panose="02000000000000000000" pitchFamily="2" charset="0"/>
                <a:hlinkClick r:id="rId11"/>
              </a:rPr>
              <a:t>https://ambaproducts.com/stockcheck/</a:t>
            </a:r>
            <a:r>
              <a:rPr lang="en-US" sz="3200" dirty="0">
                <a:solidFill>
                  <a:srgbClr val="000000"/>
                </a:solidFill>
                <a:latin typeface="Roboto" panose="02000000000000000000" pitchFamily="2" charset="0"/>
                <a:ea typeface="Roboto" panose="02000000000000000000" pitchFamily="2" charset="0"/>
              </a:rPr>
              <a:t> </a:t>
            </a:r>
            <a:endParaRPr kumimoji="0" lang="en-US" sz="32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sp>
        <p:nvSpPr>
          <p:cNvPr id="8" name="TextBox 7">
            <a:extLst>
              <a:ext uri="{FF2B5EF4-FFF2-40B4-BE49-F238E27FC236}">
                <a16:creationId xmlns:a16="http://schemas.microsoft.com/office/drawing/2014/main" id="{75F5C903-A6B4-68E9-0C71-8113D50C1691}"/>
              </a:ext>
            </a:extLst>
          </p:cNvPr>
          <p:cNvSpPr txBox="1"/>
          <p:nvPr/>
        </p:nvSpPr>
        <p:spPr>
          <a:xfrm>
            <a:off x="353471" y="5680448"/>
            <a:ext cx="357104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hlinkClick r:id="rId12"/>
              </a:rPr>
              <a:t>Display Program</a:t>
            </a:r>
            <a:endPar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p:txBody>
      </p:sp>
      <p:pic>
        <p:nvPicPr>
          <p:cNvPr id="10" name="Picture 9">
            <a:extLst>
              <a:ext uri="{FF2B5EF4-FFF2-40B4-BE49-F238E27FC236}">
                <a16:creationId xmlns:a16="http://schemas.microsoft.com/office/drawing/2014/main" id="{499EB757-CF4F-C9CB-76B7-FDE61EA4811A}"/>
              </a:ext>
            </a:extLst>
          </p:cNvPr>
          <p:cNvPicPr>
            <a:picLocks noChangeAspect="1"/>
          </p:cNvPicPr>
          <p:nvPr/>
        </p:nvPicPr>
        <p:blipFill>
          <a:blip r:embed="rId13"/>
          <a:stretch>
            <a:fillRect/>
          </a:stretch>
        </p:blipFill>
        <p:spPr>
          <a:xfrm>
            <a:off x="952500" y="6368033"/>
            <a:ext cx="4102943" cy="2456087"/>
          </a:xfrm>
          <a:prstGeom prst="rect">
            <a:avLst/>
          </a:prstGeom>
        </p:spPr>
      </p:pic>
    </p:spTree>
    <p:extLst>
      <p:ext uri="{BB962C8B-B14F-4D97-AF65-F5344CB8AC3E}">
        <p14:creationId xmlns:p14="http://schemas.microsoft.com/office/powerpoint/2010/main" val="381072911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p:cNvSpPr>
          <p:nvPr>
            <p:ph type="title"/>
          </p:nvPr>
        </p:nvSpPr>
        <p:spPr>
          <a:xfrm>
            <a:off x="952500" y="177800"/>
            <a:ext cx="11099800" cy="1384300"/>
          </a:xfrm>
          <a:prstGeom prst="rect">
            <a:avLst/>
          </a:prstGeom>
        </p:spPr>
        <p:txBody>
          <a:bodyPr/>
          <a:lstStyle/>
          <a:p>
            <a:pPr lvl="0">
              <a:defRPr sz="1800"/>
            </a:pPr>
            <a:r>
              <a:rPr sz="8000">
                <a:solidFill>
                  <a:srgbClr val="F2802A"/>
                </a:solidFill>
              </a:rPr>
              <a:t>IN SUMMARY</a:t>
            </a:r>
          </a:p>
        </p:txBody>
      </p:sp>
      <p:sp>
        <p:nvSpPr>
          <p:cNvPr id="304" name="Shape 304"/>
          <p:cNvSpPr>
            <a:spLocks noGrp="1"/>
          </p:cNvSpPr>
          <p:nvPr>
            <p:ph type="body" idx="1"/>
          </p:nvPr>
        </p:nvSpPr>
        <p:spPr>
          <a:xfrm>
            <a:off x="444500" y="1673115"/>
            <a:ext cx="5482167" cy="7175500"/>
          </a:xfrm>
          <a:prstGeom prst="rect">
            <a:avLst/>
          </a:prstGeom>
        </p:spPr>
        <p:txBody>
          <a:bodyPr>
            <a:normAutofit/>
          </a:bodyPr>
          <a:lstStyle/>
          <a:p>
            <a:pPr marL="262254" indent="-262254" defTabSz="344677">
              <a:spcBef>
                <a:spcPts val="2400"/>
              </a:spcBef>
              <a:defRPr sz="1800"/>
            </a:pPr>
            <a:r>
              <a:rPr lang="en-US" sz="2124" dirty="0">
                <a:latin typeface="Roboto" panose="02000000000000000000" pitchFamily="2" charset="0"/>
                <a:ea typeface="Roboto" panose="02000000000000000000" pitchFamily="2" charset="0"/>
              </a:rPr>
              <a:t>Pamper and indulge yourself with an affordable luxury</a:t>
            </a:r>
          </a:p>
          <a:p>
            <a:pPr marL="262254" indent="-262254" defTabSz="344677">
              <a:spcBef>
                <a:spcPts val="2400"/>
              </a:spcBef>
              <a:defRPr sz="1800"/>
            </a:pPr>
            <a:r>
              <a:rPr lang="en-US" sz="2124" dirty="0">
                <a:latin typeface="Roboto" panose="02000000000000000000" pitchFamily="2" charset="0"/>
                <a:ea typeface="Roboto" panose="02000000000000000000" pitchFamily="2" charset="0"/>
              </a:rPr>
              <a:t>Prevent growth of bacteria and promote health, wellness &amp; hygiene</a:t>
            </a:r>
          </a:p>
          <a:p>
            <a:pPr marL="262254" indent="-262254" defTabSz="344677">
              <a:spcBef>
                <a:spcPts val="2400"/>
              </a:spcBef>
              <a:defRPr sz="1800"/>
            </a:pPr>
            <a:r>
              <a:rPr lang="en-US" sz="2124" dirty="0">
                <a:latin typeface="Roboto" panose="02000000000000000000" pitchFamily="2" charset="0"/>
                <a:ea typeface="Roboto" panose="02000000000000000000" pitchFamily="2" charset="0"/>
              </a:rPr>
              <a:t>Use in a variety of locations, not just bathrooms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Help keep rooms mold and mildew free</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Variety of designs, finishes, and sizes</a:t>
            </a:r>
          </a:p>
          <a:p>
            <a:pPr marL="262254" lvl="0" indent="-262254" defTabSz="344677">
              <a:spcBef>
                <a:spcPts val="2400"/>
              </a:spcBef>
              <a:defRPr sz="1800"/>
            </a:pPr>
            <a:r>
              <a:rPr lang="en-US" sz="2124" dirty="0">
                <a:latin typeface="Roboto" panose="02000000000000000000" pitchFamily="2" charset="0"/>
                <a:ea typeface="Roboto" panose="02000000000000000000" pitchFamily="2" charset="0"/>
              </a:rPr>
              <a:t>US List Prices start at $370</a:t>
            </a:r>
          </a:p>
          <a:p>
            <a:pPr marL="262254" lvl="0" indent="-262254" defTabSz="344677">
              <a:spcBef>
                <a:spcPts val="2400"/>
              </a:spcBef>
              <a:defRPr sz="1800"/>
            </a:pPr>
            <a:r>
              <a:rPr sz="2124" dirty="0">
                <a:latin typeface="Roboto" panose="02000000000000000000" pitchFamily="2" charset="0"/>
                <a:ea typeface="Roboto" panose="02000000000000000000" pitchFamily="2" charset="0"/>
              </a:rPr>
              <a:t>Add comfort to a</a:t>
            </a:r>
            <a:r>
              <a:rPr lang="en-US" sz="2124" dirty="0">
                <a:latin typeface="Roboto" panose="02000000000000000000" pitchFamily="2" charset="0"/>
                <a:ea typeface="Roboto" panose="02000000000000000000" pitchFamily="2" charset="0"/>
              </a:rPr>
              <a:t>ny</a:t>
            </a:r>
            <a:r>
              <a:rPr sz="2124" dirty="0">
                <a:latin typeface="Roboto" panose="02000000000000000000" pitchFamily="2" charset="0"/>
                <a:ea typeface="Roboto" panose="02000000000000000000" pitchFamily="2" charset="0"/>
              </a:rPr>
              <a:t> room</a:t>
            </a:r>
          </a:p>
          <a:p>
            <a:pPr marL="262254" lvl="0" indent="-262254" defTabSz="344677">
              <a:spcBef>
                <a:spcPts val="2400"/>
              </a:spcBef>
              <a:defRPr sz="1800"/>
            </a:pPr>
            <a:r>
              <a:rPr sz="2124" dirty="0">
                <a:latin typeface="Roboto" panose="02000000000000000000" pitchFamily="2" charset="0"/>
                <a:ea typeface="Roboto" panose="02000000000000000000" pitchFamily="2" charset="0"/>
              </a:rPr>
              <a:t>Keep towels warm and dry</a:t>
            </a:r>
          </a:p>
          <a:p>
            <a:pPr marL="262254" lvl="0" indent="-262254" defTabSz="344677">
              <a:spcBef>
                <a:spcPts val="2400"/>
              </a:spcBef>
              <a:defRPr sz="1800"/>
            </a:pPr>
            <a:r>
              <a:rPr sz="2124" dirty="0">
                <a:latin typeface="Roboto" panose="02000000000000000000" pitchFamily="2" charset="0"/>
                <a:ea typeface="Roboto" panose="02000000000000000000" pitchFamily="2" charset="0"/>
              </a:rPr>
              <a:t>Reduce laundry loads</a:t>
            </a:r>
            <a:r>
              <a:rPr lang="en-US" sz="2124" dirty="0">
                <a:latin typeface="Roboto" panose="02000000000000000000" pitchFamily="2" charset="0"/>
                <a:ea typeface="Roboto" panose="02000000000000000000" pitchFamily="2" charset="0"/>
              </a:rPr>
              <a:t>, electricity and</a:t>
            </a:r>
            <a:r>
              <a:rPr sz="2124" dirty="0">
                <a:latin typeface="Roboto" panose="02000000000000000000" pitchFamily="2" charset="0"/>
                <a:ea typeface="Roboto" panose="02000000000000000000" pitchFamily="2" charset="0"/>
              </a:rPr>
              <a:t> water consumption</a:t>
            </a:r>
          </a:p>
        </p:txBody>
      </p:sp>
      <p:pic>
        <p:nvPicPr>
          <p:cNvPr id="305" name="pasted-image.png"/>
          <p:cNvPicPr/>
          <p:nvPr/>
        </p:nvPicPr>
        <p:blipFill>
          <a:blip r:embed="rId2"/>
          <a:stretch>
            <a:fillRect/>
          </a:stretch>
        </p:blipFill>
        <p:spPr>
          <a:xfrm>
            <a:off x="6713861" y="1844785"/>
            <a:ext cx="5749279" cy="7003830"/>
          </a:xfrm>
          <a:prstGeom prst="rect">
            <a:avLst/>
          </a:prstGeom>
          <a:ln w="12700">
            <a:miter lim="400000"/>
          </a:ln>
        </p:spPr>
      </p:pic>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3001" y="9069081"/>
            <a:ext cx="2887134" cy="601958"/>
          </a:xfrm>
          <a:prstGeom prst="rect">
            <a:avLst/>
          </a:prstGeom>
        </p:spPr>
      </p:pic>
      <p:grpSp>
        <p:nvGrpSpPr>
          <p:cNvPr id="7" name="Group 6">
            <a:extLst>
              <a:ext uri="{FF2B5EF4-FFF2-40B4-BE49-F238E27FC236}">
                <a16:creationId xmlns:a16="http://schemas.microsoft.com/office/drawing/2014/main" id="{AC69DFA8-BFD1-45F5-ADF7-6653F75C852B}"/>
              </a:ext>
            </a:extLst>
          </p:cNvPr>
          <p:cNvGrpSpPr/>
          <p:nvPr/>
        </p:nvGrpSpPr>
        <p:grpSpPr>
          <a:xfrm>
            <a:off x="11513132" y="8436442"/>
            <a:ext cx="956447" cy="412173"/>
            <a:chOff x="-3001233" y="1665312"/>
            <a:chExt cx="956447" cy="412173"/>
          </a:xfrm>
        </p:grpSpPr>
        <p:sp>
          <p:nvSpPr>
            <p:cNvPr id="8" name="Rectangle 7">
              <a:extLst>
                <a:ext uri="{FF2B5EF4-FFF2-40B4-BE49-F238E27FC236}">
                  <a16:creationId xmlns:a16="http://schemas.microsoft.com/office/drawing/2014/main" id="{D236601B-2955-4268-A272-B7AC151C8585}"/>
                </a:ext>
              </a:extLst>
            </p:cNvPr>
            <p:cNvSpPr/>
            <p:nvPr/>
          </p:nvSpPr>
          <p:spPr>
            <a:xfrm>
              <a:off x="-2994509" y="1665312"/>
              <a:ext cx="942998" cy="412173"/>
            </a:xfrm>
            <a:prstGeom prst="rect">
              <a:avLst/>
            </a:prstGeom>
            <a:solidFill>
              <a:srgbClr val="EF802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9" name="TextBox 8">
              <a:extLst>
                <a:ext uri="{FF2B5EF4-FFF2-40B4-BE49-F238E27FC236}">
                  <a16:creationId xmlns:a16="http://schemas.microsoft.com/office/drawing/2014/main" id="{571EC9F4-85A8-489C-93DF-672F9E9F0C27}"/>
                </a:ext>
              </a:extLst>
            </p:cNvPr>
            <p:cNvSpPr txBox="1"/>
            <p:nvPr/>
          </p:nvSpPr>
          <p:spPr>
            <a:xfrm>
              <a:off x="-3001233" y="1712380"/>
              <a:ext cx="956447"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400" b="1" i="0" u="none" strike="noStrike" cap="none" normalizeH="0" baseline="0">
                  <a:ln>
                    <a:noFill/>
                  </a:ln>
                  <a:solidFill>
                    <a:schemeClr val="bg1"/>
                  </a:solidFill>
                  <a:effectLst/>
                  <a:uFillTx/>
                  <a:latin typeface="Helvetica Light"/>
                  <a:ea typeface="Helvetica Light"/>
                  <a:cs typeface="Helvetica Light"/>
                  <a:sym typeface="Helvetica Light"/>
                </a:rPr>
                <a:t>FSP</a:t>
              </a:r>
              <a:endParaRPr kumimoji="0" lang="en-US" sz="2000" b="1" i="0" u="none" strike="noStrike" cap="none" normalizeH="0" baseline="0">
                <a:ln>
                  <a:noFill/>
                </a:ln>
                <a:solidFill>
                  <a:schemeClr val="bg1"/>
                </a:solidFill>
                <a:effectLst/>
                <a:uFillTx/>
                <a:latin typeface="Helvetica Light"/>
                <a:ea typeface="Helvetica Light"/>
                <a:cs typeface="Helvetica Light"/>
                <a:sym typeface="Helvetica Light"/>
              </a:endParaRP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B132-D725-2C27-1984-9B4BB4F0385B}"/>
              </a:ext>
            </a:extLst>
          </p:cNvPr>
          <p:cNvSpPr>
            <a:spLocks noGrp="1"/>
          </p:cNvSpPr>
          <p:nvPr>
            <p:ph type="title"/>
          </p:nvPr>
        </p:nvSpPr>
        <p:spPr/>
        <p:txBody>
          <a:bodyPr/>
          <a:lstStyle/>
          <a:p>
            <a:r>
              <a:rPr lang="en-US" dirty="0"/>
              <a:t>Luxury &amp; comfort</a:t>
            </a:r>
          </a:p>
        </p:txBody>
      </p:sp>
      <p:sp>
        <p:nvSpPr>
          <p:cNvPr id="3" name="Text Placeholder 2">
            <a:extLst>
              <a:ext uri="{FF2B5EF4-FFF2-40B4-BE49-F238E27FC236}">
                <a16:creationId xmlns:a16="http://schemas.microsoft.com/office/drawing/2014/main" id="{F7D47103-982B-35D8-A196-8E2DBAC7FDE1}"/>
              </a:ext>
            </a:extLst>
          </p:cNvPr>
          <p:cNvSpPr>
            <a:spLocks noGrp="1"/>
          </p:cNvSpPr>
          <p:nvPr>
            <p:ph type="body" idx="1"/>
          </p:nvPr>
        </p:nvSpPr>
        <p:spPr>
          <a:xfrm>
            <a:off x="450761" y="2603500"/>
            <a:ext cx="7070501" cy="6286500"/>
          </a:xfrm>
        </p:spPr>
        <p:txBody>
          <a:bodyPr>
            <a:normAutofit/>
          </a:bodyPr>
          <a:lstStyle/>
          <a:p>
            <a:r>
              <a:rPr lang="en-US" dirty="0">
                <a:latin typeface="Roboto" panose="02000000000000000000" pitchFamily="2" charset="0"/>
                <a:ea typeface="Roboto" panose="02000000000000000000" pitchFamily="2" charset="0"/>
              </a:rPr>
              <a:t>Heated Towel Racks provide a wonderful luxury and comfort as one finishes their bathing routine. </a:t>
            </a:r>
          </a:p>
          <a:p>
            <a:pPr lvl="1"/>
            <a:r>
              <a:rPr lang="en-US" dirty="0">
                <a:latin typeface="Roboto" panose="02000000000000000000" pitchFamily="2" charset="0"/>
                <a:ea typeface="Roboto" panose="02000000000000000000" pitchFamily="2" charset="0"/>
              </a:rPr>
              <a:t>Wrap yourself in a warm, cozy towel or bathrobe after a shower/bath.</a:t>
            </a:r>
          </a:p>
          <a:p>
            <a:pPr lvl="1"/>
            <a:r>
              <a:rPr lang="en-US" dirty="0">
                <a:latin typeface="Roboto" panose="02000000000000000000" pitchFamily="2" charset="0"/>
                <a:ea typeface="Roboto" panose="02000000000000000000" pitchFamily="2" charset="0"/>
              </a:rPr>
              <a:t>Provides radiant heat to a  bathroom, improving the guest’s comfort.</a:t>
            </a:r>
          </a:p>
          <a:p>
            <a:r>
              <a:rPr lang="en-US" dirty="0">
                <a:latin typeface="Roboto" panose="02000000000000000000" pitchFamily="2" charset="0"/>
                <a:ea typeface="Roboto" panose="02000000000000000000" pitchFamily="2" charset="0"/>
              </a:rPr>
              <a:t>Plays into the senses of temperature &amp; touch: It’s like a warm embrace.</a:t>
            </a:r>
          </a:p>
          <a:p>
            <a:r>
              <a:rPr lang="en-US" dirty="0">
                <a:latin typeface="Roboto" panose="02000000000000000000" pitchFamily="2" charset="0"/>
                <a:ea typeface="Roboto" panose="02000000000000000000" pitchFamily="2" charset="0"/>
              </a:rPr>
              <a:t>Never use a damp and smelly towel again!</a:t>
            </a:r>
          </a:p>
        </p:txBody>
      </p:sp>
      <p:pic>
        <p:nvPicPr>
          <p:cNvPr id="5" name="Picture 4" descr="A picture containing wall, indoor, bathroom, toilet&#10;&#10;Description automatically generated">
            <a:extLst>
              <a:ext uri="{FF2B5EF4-FFF2-40B4-BE49-F238E27FC236}">
                <a16:creationId xmlns:a16="http://schemas.microsoft.com/office/drawing/2014/main" id="{B677BCD1-6ACD-D11A-957F-A2387953A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85133" y="3342544"/>
            <a:ext cx="5912347" cy="4434260"/>
          </a:xfrm>
          <a:prstGeom prst="rect">
            <a:avLst/>
          </a:prstGeom>
        </p:spPr>
      </p:pic>
      <p:sp>
        <p:nvSpPr>
          <p:cNvPr id="6" name="Rectangle 5">
            <a:extLst>
              <a:ext uri="{FF2B5EF4-FFF2-40B4-BE49-F238E27FC236}">
                <a16:creationId xmlns:a16="http://schemas.microsoft.com/office/drawing/2014/main" id="{258ACF8E-810E-04B2-FE03-E2AA7820E441}"/>
              </a:ext>
            </a:extLst>
          </p:cNvPr>
          <p:cNvSpPr/>
          <p:nvPr/>
        </p:nvSpPr>
        <p:spPr>
          <a:xfrm>
            <a:off x="0" y="9016574"/>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a:extLst>
              <a:ext uri="{FF2B5EF4-FFF2-40B4-BE49-F238E27FC236}">
                <a16:creationId xmlns:a16="http://schemas.microsoft.com/office/drawing/2014/main" id="{91384138-4C1B-8895-AF1F-4F606BC0E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1232" y="8986746"/>
            <a:ext cx="3767505" cy="791175"/>
          </a:xfrm>
          <a:prstGeom prst="rect">
            <a:avLst/>
          </a:prstGeom>
        </p:spPr>
      </p:pic>
      <p:sp>
        <p:nvSpPr>
          <p:cNvPr id="8" name="TextBox 7">
            <a:extLst>
              <a:ext uri="{FF2B5EF4-FFF2-40B4-BE49-F238E27FC236}">
                <a16:creationId xmlns:a16="http://schemas.microsoft.com/office/drawing/2014/main" id="{1D3152E1-B32F-8D3B-2EE1-F034975C6D8B}"/>
              </a:ext>
            </a:extLst>
          </p:cNvPr>
          <p:cNvSpPr txBox="1"/>
          <p:nvPr/>
        </p:nvSpPr>
        <p:spPr>
          <a:xfrm>
            <a:off x="7624176" y="8538723"/>
            <a:ext cx="423233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Helvetica Light"/>
                <a:ea typeface="Helvetica Light"/>
                <a:cs typeface="Helvetica Light"/>
                <a:sym typeface="Helvetica Light"/>
              </a:rPr>
              <a:t>The Spectator Hotel – Jeeves HSP</a:t>
            </a:r>
          </a:p>
        </p:txBody>
      </p:sp>
    </p:spTree>
    <p:extLst>
      <p:ext uri="{BB962C8B-B14F-4D97-AF65-F5344CB8AC3E}">
        <p14:creationId xmlns:p14="http://schemas.microsoft.com/office/powerpoint/2010/main" val="18838803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FF2C-D471-5AFB-5345-FD6C5B252E23}"/>
              </a:ext>
            </a:extLst>
          </p:cNvPr>
          <p:cNvSpPr>
            <a:spLocks noGrp="1"/>
          </p:cNvSpPr>
          <p:nvPr>
            <p:ph type="title"/>
          </p:nvPr>
        </p:nvSpPr>
        <p:spPr/>
        <p:txBody>
          <a:bodyPr/>
          <a:lstStyle/>
          <a:p>
            <a:r>
              <a:rPr lang="en-US"/>
              <a:t>Health &amp; Wellness</a:t>
            </a:r>
          </a:p>
        </p:txBody>
      </p:sp>
      <p:sp>
        <p:nvSpPr>
          <p:cNvPr id="3" name="Text Placeholder 2">
            <a:extLst>
              <a:ext uri="{FF2B5EF4-FFF2-40B4-BE49-F238E27FC236}">
                <a16:creationId xmlns:a16="http://schemas.microsoft.com/office/drawing/2014/main" id="{EF3C5562-A55C-6ABF-D5A7-0775F57A824F}"/>
              </a:ext>
            </a:extLst>
          </p:cNvPr>
          <p:cNvSpPr>
            <a:spLocks noGrp="1"/>
          </p:cNvSpPr>
          <p:nvPr>
            <p:ph type="body" idx="1"/>
          </p:nvPr>
        </p:nvSpPr>
        <p:spPr>
          <a:xfrm>
            <a:off x="553792" y="2603499"/>
            <a:ext cx="5732708" cy="6592015"/>
          </a:xfrm>
        </p:spPr>
        <p:txBody>
          <a:bodyPr>
            <a:normAutofit fontScale="77500" lnSpcReduction="20000"/>
          </a:bodyPr>
          <a:lstStyle/>
          <a:p>
            <a:pPr marL="0" indent="0">
              <a:buNone/>
            </a:pPr>
            <a:r>
              <a:rPr lang="en-US" dirty="0">
                <a:latin typeface="Roboto" panose="02000000000000000000" pitchFamily="2" charset="0"/>
                <a:ea typeface="Roboto" panose="02000000000000000000" pitchFamily="2" charset="0"/>
              </a:rPr>
              <a:t>Health &amp; Wellness has become an important element in interior design.</a:t>
            </a:r>
          </a:p>
          <a:p>
            <a:r>
              <a:rPr lang="en-US" dirty="0">
                <a:latin typeface="Roboto" panose="02000000000000000000" pitchFamily="2" charset="0"/>
                <a:ea typeface="Roboto" panose="02000000000000000000" pitchFamily="2" charset="0"/>
              </a:rPr>
              <a:t>Heated Towel Racks have been proven to reduce bacteria growth on towels:</a:t>
            </a:r>
          </a:p>
          <a:p>
            <a:pPr lvl="1"/>
            <a:r>
              <a:rPr lang="en-US" sz="2600" dirty="0">
                <a:latin typeface="Roboto" panose="02000000000000000000" pitchFamily="2" charset="0"/>
                <a:ea typeface="Roboto" panose="02000000000000000000" pitchFamily="2" charset="0"/>
              </a:rPr>
              <a:t>94% reduction after 3 days</a:t>
            </a:r>
          </a:p>
          <a:p>
            <a:pPr lvl="1"/>
            <a:r>
              <a:rPr lang="en-US" sz="2600" dirty="0">
                <a:latin typeface="Roboto" panose="02000000000000000000" pitchFamily="2" charset="0"/>
                <a:ea typeface="Roboto" panose="02000000000000000000" pitchFamily="2" charset="0"/>
              </a:rPr>
              <a:t>99% reduction after 7 days</a:t>
            </a:r>
          </a:p>
          <a:p>
            <a:pPr lvl="1"/>
            <a:r>
              <a:rPr lang="en-US" sz="2600" dirty="0">
                <a:latin typeface="Roboto" panose="02000000000000000000" pitchFamily="2" charset="0"/>
                <a:ea typeface="Roboto" panose="02000000000000000000" pitchFamily="2" charset="0"/>
              </a:rPr>
              <a:t>Eliminates foul odors caused by mold and bacteria – towels always smell fresh and clean.</a:t>
            </a:r>
          </a:p>
          <a:p>
            <a:r>
              <a:rPr lang="en-US" dirty="0">
                <a:latin typeface="Roboto" panose="02000000000000000000" pitchFamily="2" charset="0"/>
                <a:ea typeface="Roboto" panose="02000000000000000000" pitchFamily="2" charset="0"/>
              </a:rPr>
              <a:t>Reduce humidity in bathroom by eliminating moisture.</a:t>
            </a:r>
          </a:p>
          <a:p>
            <a:r>
              <a:rPr lang="en-US" dirty="0">
                <a:latin typeface="Roboto" panose="02000000000000000000" pitchFamily="2" charset="0"/>
                <a:ea typeface="Roboto" panose="02000000000000000000" pitchFamily="2" charset="0"/>
              </a:rPr>
              <a:t>Promotes a healthier and more hygienic environment by drying towels and spaces which helps prevent mold, mildew and bacteria growth.</a:t>
            </a:r>
          </a:p>
          <a:p>
            <a:endParaRPr lang="en-US" dirty="0">
              <a:latin typeface="Roboto" panose="02000000000000000000" pitchFamily="2" charset="0"/>
              <a:ea typeface="Roboto" panose="02000000000000000000" pitchFamily="2" charset="0"/>
            </a:endParaRPr>
          </a:p>
        </p:txBody>
      </p:sp>
      <p:pic>
        <p:nvPicPr>
          <p:cNvPr id="4" name="Picture 3" descr="Background pattern&#10;&#10;Description automatically generated">
            <a:extLst>
              <a:ext uri="{FF2B5EF4-FFF2-40B4-BE49-F238E27FC236}">
                <a16:creationId xmlns:a16="http://schemas.microsoft.com/office/drawing/2014/main" id="{7B613EF4-6477-16DE-FD36-2DAD9200E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347" y="2221295"/>
            <a:ext cx="5914762" cy="6755799"/>
          </a:xfrm>
          <a:prstGeom prst="rect">
            <a:avLst/>
          </a:prstGeom>
        </p:spPr>
      </p:pic>
      <p:pic>
        <p:nvPicPr>
          <p:cNvPr id="5" name="Picture 4" descr="Chart, line chart">
            <a:extLst>
              <a:ext uri="{FF2B5EF4-FFF2-40B4-BE49-F238E27FC236}">
                <a16:creationId xmlns:a16="http://schemas.microsoft.com/office/drawing/2014/main" id="{AA284011-A4DD-FF6F-1DC1-90B969BA4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610" y="2399415"/>
            <a:ext cx="5196080" cy="6497899"/>
          </a:xfrm>
          <a:prstGeom prst="rect">
            <a:avLst/>
          </a:prstGeom>
        </p:spPr>
      </p:pic>
      <p:sp>
        <p:nvSpPr>
          <p:cNvPr id="6" name="Rectangle 5">
            <a:extLst>
              <a:ext uri="{FF2B5EF4-FFF2-40B4-BE49-F238E27FC236}">
                <a16:creationId xmlns:a16="http://schemas.microsoft.com/office/drawing/2014/main" id="{4AA6672E-4928-33CC-9C3A-E8D99E48AA46}"/>
              </a:ext>
            </a:extLst>
          </p:cNvPr>
          <p:cNvSpPr/>
          <p:nvPr/>
        </p:nvSpPr>
        <p:spPr>
          <a:xfrm>
            <a:off x="0" y="9016574"/>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7" name="Picture 6">
            <a:extLst>
              <a:ext uri="{FF2B5EF4-FFF2-40B4-BE49-F238E27FC236}">
                <a16:creationId xmlns:a16="http://schemas.microsoft.com/office/drawing/2014/main" id="{D43228FC-D5DC-8990-20AE-E5B49CD304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9451" y="8955859"/>
            <a:ext cx="3767505" cy="791175"/>
          </a:xfrm>
          <a:prstGeom prst="rect">
            <a:avLst/>
          </a:prstGeom>
        </p:spPr>
      </p:pic>
    </p:spTree>
    <p:extLst>
      <p:ext uri="{BB962C8B-B14F-4D97-AF65-F5344CB8AC3E}">
        <p14:creationId xmlns:p14="http://schemas.microsoft.com/office/powerpoint/2010/main" val="105969106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64A4-0066-CCB7-C233-6B4E3905439D}"/>
              </a:ext>
            </a:extLst>
          </p:cNvPr>
          <p:cNvSpPr>
            <a:spLocks noGrp="1"/>
          </p:cNvSpPr>
          <p:nvPr>
            <p:ph type="title"/>
          </p:nvPr>
        </p:nvSpPr>
        <p:spPr>
          <a:xfrm>
            <a:off x="217931" y="137020"/>
            <a:ext cx="11099800" cy="2159000"/>
          </a:xfrm>
        </p:spPr>
        <p:txBody>
          <a:bodyPr/>
          <a:lstStyle/>
          <a:p>
            <a:pPr algn="l"/>
            <a:r>
              <a:rPr lang="en-US" dirty="0"/>
              <a:t>Cost Savings</a:t>
            </a:r>
          </a:p>
        </p:txBody>
      </p:sp>
      <p:sp>
        <p:nvSpPr>
          <p:cNvPr id="3" name="Text Placeholder 2">
            <a:extLst>
              <a:ext uri="{FF2B5EF4-FFF2-40B4-BE49-F238E27FC236}">
                <a16:creationId xmlns:a16="http://schemas.microsoft.com/office/drawing/2014/main" id="{5A74803C-48DF-3E36-6455-4C535928EDBA}"/>
              </a:ext>
            </a:extLst>
          </p:cNvPr>
          <p:cNvSpPr>
            <a:spLocks noGrp="1"/>
          </p:cNvSpPr>
          <p:nvPr>
            <p:ph type="body" idx="1"/>
          </p:nvPr>
        </p:nvSpPr>
        <p:spPr>
          <a:xfrm>
            <a:off x="244699" y="2104251"/>
            <a:ext cx="6542468" cy="6705600"/>
          </a:xfrm>
        </p:spPr>
        <p:txBody>
          <a:bodyPr>
            <a:normAutofit fontScale="77500" lnSpcReduction="20000"/>
          </a:bodyPr>
          <a:lstStyle/>
          <a:p>
            <a:pPr marL="0" indent="0">
              <a:buNone/>
            </a:pPr>
            <a:r>
              <a:rPr lang="en-US" dirty="0">
                <a:latin typeface="Roboto" panose="02000000000000000000" pitchFamily="2" charset="0"/>
                <a:ea typeface="Roboto" panose="02000000000000000000" pitchFamily="2" charset="0"/>
              </a:rPr>
              <a:t>Heated Towel Racks can provide significant savings to any household:</a:t>
            </a:r>
          </a:p>
          <a:p>
            <a:r>
              <a:rPr lang="en-US" dirty="0">
                <a:latin typeface="Roboto" panose="02000000000000000000" pitchFamily="2" charset="0"/>
                <a:ea typeface="Roboto" panose="02000000000000000000" pitchFamily="2" charset="0"/>
              </a:rPr>
              <a:t>Time – less laundry as towels are used longer = more time doing the things you love. </a:t>
            </a:r>
          </a:p>
          <a:p>
            <a:pPr lvl="1"/>
            <a:r>
              <a:rPr lang="en-US" dirty="0">
                <a:latin typeface="Roboto" panose="02000000000000000000" pitchFamily="2" charset="0"/>
                <a:ea typeface="Roboto" panose="02000000000000000000" pitchFamily="2" charset="0"/>
              </a:rPr>
              <a:t>About 2 - 2.5hrs to wash, dry &amp; fold a single load of towels</a:t>
            </a:r>
          </a:p>
          <a:p>
            <a:r>
              <a:rPr lang="en-US" dirty="0">
                <a:latin typeface="Roboto" panose="02000000000000000000" pitchFamily="2" charset="0"/>
                <a:ea typeface="Roboto" panose="02000000000000000000" pitchFamily="2" charset="0"/>
              </a:rPr>
              <a:t>Electricity – it costs about $4/</a:t>
            </a:r>
            <a:r>
              <a:rPr lang="en-US" dirty="0" err="1">
                <a:latin typeface="Roboto" panose="02000000000000000000" pitchFamily="2" charset="0"/>
                <a:ea typeface="Roboto" panose="02000000000000000000" pitchFamily="2" charset="0"/>
              </a:rPr>
              <a:t>mo</a:t>
            </a:r>
            <a:r>
              <a:rPr lang="en-US" dirty="0">
                <a:latin typeface="Roboto" panose="02000000000000000000" pitchFamily="2" charset="0"/>
                <a:ea typeface="Roboto" panose="02000000000000000000" pitchFamily="2" charset="0"/>
              </a:rPr>
              <a:t> to run for 4hrs day/7 days a week. It costs $16/</a:t>
            </a:r>
            <a:r>
              <a:rPr lang="en-US" dirty="0" err="1">
                <a:latin typeface="Roboto" panose="02000000000000000000" pitchFamily="2" charset="0"/>
                <a:ea typeface="Roboto" panose="02000000000000000000" pitchFamily="2" charset="0"/>
              </a:rPr>
              <a:t>mo</a:t>
            </a:r>
            <a:r>
              <a:rPr lang="en-US" dirty="0">
                <a:latin typeface="Roboto" panose="02000000000000000000" pitchFamily="2" charset="0"/>
                <a:ea typeface="Roboto" panose="02000000000000000000" pitchFamily="2" charset="0"/>
              </a:rPr>
              <a:t> to wash &amp; dry a single load of towels.</a:t>
            </a:r>
          </a:p>
          <a:p>
            <a:r>
              <a:rPr lang="en-US" dirty="0">
                <a:latin typeface="Roboto" panose="02000000000000000000" pitchFamily="2" charset="0"/>
                <a:ea typeface="Roboto" panose="02000000000000000000" pitchFamily="2" charset="0"/>
              </a:rPr>
              <a:t>Water – average washing machine is 14/gal per load or almost 675gal/</a:t>
            </a:r>
            <a:r>
              <a:rPr lang="en-US" dirty="0" err="1">
                <a:latin typeface="Roboto" panose="02000000000000000000" pitchFamily="2" charset="0"/>
                <a:ea typeface="Roboto" panose="02000000000000000000" pitchFamily="2" charset="0"/>
              </a:rPr>
              <a:t>yr</a:t>
            </a:r>
            <a:r>
              <a:rPr lang="en-US" dirty="0">
                <a:latin typeface="Roboto" panose="02000000000000000000" pitchFamily="2" charset="0"/>
                <a:ea typeface="Roboto" panose="02000000000000000000" pitchFamily="2" charset="0"/>
              </a:rPr>
              <a:t> assuming 1 load per week. Reducing your wash frequency to every other week will cut your water consumption in half. </a:t>
            </a:r>
          </a:p>
          <a:p>
            <a:r>
              <a:rPr lang="en-US" dirty="0">
                <a:latin typeface="Roboto" panose="02000000000000000000" pitchFamily="2" charset="0"/>
                <a:ea typeface="Roboto" panose="02000000000000000000" pitchFamily="2" charset="0"/>
              </a:rPr>
              <a:t>Wear &amp; tear – washing your towels less frequently will prolong the life of the towel and reduce how frequently they get replaced.</a:t>
            </a:r>
          </a:p>
        </p:txBody>
      </p:sp>
      <p:sp>
        <p:nvSpPr>
          <p:cNvPr id="4" name="TextBox 3">
            <a:extLst>
              <a:ext uri="{FF2B5EF4-FFF2-40B4-BE49-F238E27FC236}">
                <a16:creationId xmlns:a16="http://schemas.microsoft.com/office/drawing/2014/main" id="{6DACE3E7-8B84-45CB-2776-3E509EACC00C}"/>
              </a:ext>
            </a:extLst>
          </p:cNvPr>
          <p:cNvSpPr txBox="1"/>
          <p:nvPr/>
        </p:nvSpPr>
        <p:spPr>
          <a:xfrm>
            <a:off x="7031863" y="2771613"/>
            <a:ext cx="5877829" cy="58272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kumimoji="0" lang="en-US" sz="3600" b="0" i="0" u="sng"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Assumptions:</a:t>
            </a:r>
            <a:br>
              <a:rPr kumimoji="0" lang="en-US" sz="36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b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Average household: 4 people</a:t>
            </a:r>
          </a:p>
          <a:p>
            <a:pPr marL="0" marR="0" indent="0" algn="l"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Towels per week per person: 2</a:t>
            </a:r>
          </a:p>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0000"/>
                </a:solidFill>
                <a:latin typeface="Roboto" panose="02000000000000000000" pitchFamily="2" charset="0"/>
                <a:ea typeface="Roboto" panose="02000000000000000000" pitchFamily="2" charset="0"/>
              </a:rPr>
              <a:t>Laundry loads per week: 1</a:t>
            </a: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0000"/>
                </a:solidFill>
                <a:latin typeface="Roboto" panose="02000000000000000000" pitchFamily="2" charset="0"/>
                <a:ea typeface="Roboto" panose="02000000000000000000" pitchFamily="2" charset="0"/>
              </a:rPr>
              <a:t>National avg cost of power: $0.23 kWh</a:t>
            </a:r>
          </a:p>
          <a:p>
            <a:pPr marL="0" marR="0" indent="0" algn="l"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Average Towel Warmer rating: 150W</a:t>
            </a:r>
          </a:p>
          <a:p>
            <a:pPr marL="0" marR="0" indent="0" algn="l" defTabSz="584200" rtl="0" fontAlgn="auto" latinLnBrk="1" hangingPunct="0">
              <a:lnSpc>
                <a:spcPct val="100000"/>
              </a:lnSpc>
              <a:spcBef>
                <a:spcPts val="0"/>
              </a:spcBef>
              <a:spcAft>
                <a:spcPts val="0"/>
              </a:spcAft>
              <a:buClrTx/>
              <a:buSzTx/>
              <a:buFontTx/>
              <a:buNone/>
              <a:tabLst/>
            </a:pPr>
            <a:endParaRPr lang="en-US" sz="2400" dirty="0">
              <a:solidFill>
                <a:srgbClr val="000000"/>
              </a:solidFill>
              <a:latin typeface="Roboto" panose="02000000000000000000" pitchFamily="2" charset="0"/>
              <a:ea typeface="Roboto" panose="02000000000000000000" pitchFamily="2" charset="0"/>
            </a:endParaRPr>
          </a:p>
          <a:p>
            <a:pPr marL="0" marR="0" indent="0" algn="l"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endParaRPr>
          </a:p>
          <a:p>
            <a:pPr marL="0" marR="0" indent="0" algn="l"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Reducing your laundry frequency from   4x per mont</a:t>
            </a:r>
            <a:r>
              <a:rPr lang="en-US" sz="2400" dirty="0">
                <a:solidFill>
                  <a:srgbClr val="000000"/>
                </a:solidFill>
                <a:latin typeface="Roboto" panose="02000000000000000000" pitchFamily="2" charset="0"/>
                <a:ea typeface="Roboto" panose="02000000000000000000" pitchFamily="2" charset="0"/>
              </a:rPr>
              <a:t>h to 2x per month </a:t>
            </a: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will save   you on average:</a:t>
            </a:r>
          </a:p>
          <a:p>
            <a:pPr marL="0" marR="0" indent="0" algn="l" defTabSz="584200" rtl="0" fontAlgn="auto" latinLnBrk="1" hangingPunct="0">
              <a:lnSpc>
                <a:spcPct val="100000"/>
              </a:lnSpc>
              <a:spcBef>
                <a:spcPts val="0"/>
              </a:spcBef>
              <a:spcAft>
                <a:spcPts val="0"/>
              </a:spcAft>
              <a:buClrTx/>
              <a:buSzTx/>
              <a:buFontTx/>
              <a:buNone/>
              <a:tabLst/>
            </a:pPr>
            <a:endParaRPr lang="en-US" sz="2400" dirty="0">
              <a:solidFill>
                <a:srgbClr val="000000"/>
              </a:solidFill>
              <a:latin typeface="Roboto" panose="02000000000000000000" pitchFamily="2" charset="0"/>
              <a:ea typeface="Roboto" panose="02000000000000000000" pitchFamily="2" charset="0"/>
            </a:endParaRPr>
          </a:p>
          <a:p>
            <a:pPr marL="0" marR="0" indent="0" algn="l"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Time: 4–5hrs per/mo. or 48–60hrs per/yr.</a:t>
            </a:r>
          </a:p>
          <a:p>
            <a:pPr marL="0" marR="0" indent="0" algn="l" defTabSz="584200" rtl="0" fontAlgn="auto" latinLnBrk="1" hangingPunct="0">
              <a:lnSpc>
                <a:spcPct val="100000"/>
              </a:lnSpc>
              <a:spcBef>
                <a:spcPts val="0"/>
              </a:spcBef>
              <a:spcAft>
                <a:spcPts val="0"/>
              </a:spcAft>
              <a:buClrTx/>
              <a:buSzTx/>
              <a:buFontTx/>
              <a:buNone/>
              <a:tabLst/>
            </a:pPr>
            <a:r>
              <a:rPr lang="en-US" sz="2400" dirty="0">
                <a:solidFill>
                  <a:srgbClr val="000000"/>
                </a:solidFill>
                <a:latin typeface="Roboto" panose="02000000000000000000" pitchFamily="2" charset="0"/>
                <a:ea typeface="Roboto" panose="02000000000000000000" pitchFamily="2" charset="0"/>
              </a:rPr>
              <a:t>Electricity: $8/mo. or $96 per/yr.</a:t>
            </a:r>
          </a:p>
          <a:p>
            <a:pPr marL="0" marR="0" indent="0" algn="l" defTabSz="584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Roboto" panose="02000000000000000000" pitchFamily="2" charset="0"/>
                <a:ea typeface="Roboto" panose="02000000000000000000" pitchFamily="2" charset="0"/>
                <a:sym typeface="Helvetica Light"/>
              </a:rPr>
              <a:t>Water: 28gal/mo. or 336/gal per/yr.</a:t>
            </a:r>
          </a:p>
        </p:txBody>
      </p:sp>
      <p:sp>
        <p:nvSpPr>
          <p:cNvPr id="6" name="Rectangle 5">
            <a:extLst>
              <a:ext uri="{FF2B5EF4-FFF2-40B4-BE49-F238E27FC236}">
                <a16:creationId xmlns:a16="http://schemas.microsoft.com/office/drawing/2014/main" id="{AD4375B4-2F75-D180-1E4F-67F8C1BE9C11}"/>
              </a:ext>
            </a:extLst>
          </p:cNvPr>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5" name="Picture 4">
            <a:extLst>
              <a:ext uri="{FF2B5EF4-FFF2-40B4-BE49-F238E27FC236}">
                <a16:creationId xmlns:a16="http://schemas.microsoft.com/office/drawing/2014/main" id="{E5344C6A-183B-5F12-3370-69E2BD55E0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9643" y="8944645"/>
            <a:ext cx="3767505" cy="791175"/>
          </a:xfrm>
          <a:prstGeom prst="rect">
            <a:avLst/>
          </a:prstGeom>
        </p:spPr>
      </p:pic>
      <p:pic>
        <p:nvPicPr>
          <p:cNvPr id="8" name="Graphic 7">
            <a:extLst>
              <a:ext uri="{FF2B5EF4-FFF2-40B4-BE49-F238E27FC236}">
                <a16:creationId xmlns:a16="http://schemas.microsoft.com/office/drawing/2014/main" id="{93215FE3-725A-EE41-41EF-35A95A30BC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07724" y="1037987"/>
            <a:ext cx="1279749" cy="1636401"/>
          </a:xfrm>
          <a:prstGeom prst="rect">
            <a:avLst/>
          </a:prstGeom>
        </p:spPr>
      </p:pic>
      <p:pic>
        <p:nvPicPr>
          <p:cNvPr id="10" name="Graphic 9">
            <a:extLst>
              <a:ext uri="{FF2B5EF4-FFF2-40B4-BE49-F238E27FC236}">
                <a16:creationId xmlns:a16="http://schemas.microsoft.com/office/drawing/2014/main" id="{2BD907CB-2FDB-8681-58A6-9056AE4B57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7924" y="1027551"/>
            <a:ext cx="695325" cy="1695450"/>
          </a:xfrm>
          <a:prstGeom prst="rect">
            <a:avLst/>
          </a:prstGeom>
        </p:spPr>
      </p:pic>
      <p:pic>
        <p:nvPicPr>
          <p:cNvPr id="12" name="Graphic 11">
            <a:extLst>
              <a:ext uri="{FF2B5EF4-FFF2-40B4-BE49-F238E27FC236}">
                <a16:creationId xmlns:a16="http://schemas.microsoft.com/office/drawing/2014/main" id="{6AD02DA5-300D-38F2-8040-EC4681CFB9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2346" y="978939"/>
            <a:ext cx="1415467" cy="1695450"/>
          </a:xfrm>
          <a:prstGeom prst="rect">
            <a:avLst/>
          </a:prstGeom>
        </p:spPr>
      </p:pic>
    </p:spTree>
    <p:extLst>
      <p:ext uri="{BB962C8B-B14F-4D97-AF65-F5344CB8AC3E}">
        <p14:creationId xmlns:p14="http://schemas.microsoft.com/office/powerpoint/2010/main" val="255708965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653491" y="353266"/>
            <a:ext cx="7451749" cy="2427599"/>
          </a:xfrm>
          <a:prstGeom prst="rect">
            <a:avLst/>
          </a:prstGeom>
        </p:spPr>
        <p:txBody>
          <a:bodyPr vert="horz" lIns="91440" tIns="45720" rIns="91440" bIns="45720" rtlCol="0" anchor="b">
            <a:normAutofit/>
          </a:bodyPr>
          <a:lstStyle/>
          <a:p>
            <a:pPr lvl="0" algn="l" defTabSz="914400" rtl="0">
              <a:lnSpc>
                <a:spcPct val="90000"/>
              </a:lnSpc>
              <a:spcBef>
                <a:spcPct val="0"/>
              </a:spcBef>
              <a:defRPr sz="1800"/>
            </a:pPr>
            <a:r>
              <a:rPr lang="en-US" sz="6700" kern="1200" dirty="0">
                <a:solidFill>
                  <a:schemeClr val="tx1"/>
                </a:solidFill>
              </a:rPr>
              <a:t>Applications: Bathrooms</a:t>
            </a:r>
          </a:p>
        </p:txBody>
      </p:sp>
      <p:sp>
        <p:nvSpPr>
          <p:cNvPr id="120" name="Shape 120"/>
          <p:cNvSpPr>
            <a:spLocks noGrp="1"/>
          </p:cNvSpPr>
          <p:nvPr>
            <p:ph type="body" idx="1"/>
          </p:nvPr>
        </p:nvSpPr>
        <p:spPr>
          <a:xfrm>
            <a:off x="653491" y="2780865"/>
            <a:ext cx="7451750" cy="5222605"/>
          </a:xfrm>
          <a:prstGeom prst="rect">
            <a:avLst/>
          </a:prstGeom>
        </p:spPr>
        <p:txBody>
          <a:bodyPr vert="horz" lIns="91440" tIns="45720" rIns="91440" bIns="45720" rtlCol="0">
            <a:normAutofit/>
          </a:bodyPr>
          <a:lstStyle/>
          <a:p>
            <a:pPr marL="0" lvl="0" indent="0" algn="l" defTabSz="914400" rtl="0">
              <a:lnSpc>
                <a:spcPct val="90000"/>
              </a:lnSpc>
              <a:spcBef>
                <a:spcPts val="1800"/>
              </a:spcBef>
              <a:buNone/>
              <a:defRPr sz="1800"/>
            </a:pPr>
            <a:r>
              <a:rPr lang="en-US" sz="2700" kern="1200" dirty="0">
                <a:solidFill>
                  <a:schemeClr val="tx1"/>
                </a:solidFill>
                <a:latin typeface="Roboto" panose="02000000000000000000" pitchFamily="2" charset="0"/>
                <a:ea typeface="Roboto" panose="02000000000000000000" pitchFamily="2" charset="0"/>
                <a:cs typeface="+mn-cs"/>
              </a:rPr>
              <a:t>Most Heated Towel Racks are installed in bathrooms. Whether its to provide radiant heat, dry damp towels after use, or warm them up, they offer many improvements over a standard towel bar or robe hook.</a:t>
            </a:r>
          </a:p>
          <a:p>
            <a:pPr marL="333375" lvl="0"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Add comfort and luxury to bathing experience</a:t>
            </a:r>
          </a:p>
          <a:p>
            <a:pPr marL="333375" lvl="0"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Keep towels and bathrobes dry and warm</a:t>
            </a:r>
          </a:p>
          <a:p>
            <a:pPr marL="333375" lvl="0"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Clean, fresh and fluffy towels – every time! </a:t>
            </a:r>
          </a:p>
          <a:p>
            <a:pPr marL="333375" lvl="0" indent="-228600" algn="l" defTabSz="914400" rtl="0">
              <a:lnSpc>
                <a:spcPct val="90000"/>
              </a:lnSpc>
              <a:spcBef>
                <a:spcPts val="1800"/>
              </a:spcBef>
              <a:buFont typeface="Arial" panose="020B0604020202020204" pitchFamily="34" charset="0"/>
              <a:buChar char="•"/>
              <a:defRPr sz="1800"/>
            </a:pPr>
            <a:r>
              <a:rPr lang="en-US" sz="2700" kern="1200" dirty="0">
                <a:solidFill>
                  <a:schemeClr val="tx1"/>
                </a:solidFill>
                <a:latin typeface="Roboto" panose="02000000000000000000" pitchFamily="2" charset="0"/>
                <a:ea typeface="Roboto" panose="02000000000000000000" pitchFamily="2" charset="0"/>
                <a:cs typeface="+mn-cs"/>
              </a:rPr>
              <a:t>Provide radiant heat to bathroom – take cool edge off during cold winter mornings</a:t>
            </a:r>
          </a:p>
        </p:txBody>
      </p:sp>
      <p:pic>
        <p:nvPicPr>
          <p:cNvPr id="10" name="Picture 9" descr="A picture containing indoor, wall, white, bathroom&#10;&#10;Description automatically generated">
            <a:extLst>
              <a:ext uri="{FF2B5EF4-FFF2-40B4-BE49-F238E27FC236}">
                <a16:creationId xmlns:a16="http://schemas.microsoft.com/office/drawing/2014/main" id="{208A26F7-37F9-F6D4-AA38-C754F75D3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4187" y="497542"/>
            <a:ext cx="2776533" cy="3702043"/>
          </a:xfrm>
          <a:prstGeom prst="rect">
            <a:avLst/>
          </a:prstGeom>
        </p:spPr>
      </p:pic>
      <p:pic>
        <p:nvPicPr>
          <p:cNvPr id="3" name="Picture 2" descr="A bathroom with a large mirror&#10;&#10;Description automatically generated with low confidence">
            <a:extLst>
              <a:ext uri="{FF2B5EF4-FFF2-40B4-BE49-F238E27FC236}">
                <a16:creationId xmlns:a16="http://schemas.microsoft.com/office/drawing/2014/main" id="{99BE2752-504F-FB98-AB07-19E1841FB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1916" y="5016945"/>
            <a:ext cx="4673625" cy="3329959"/>
          </a:xfrm>
          <a:prstGeom prst="rect">
            <a:avLst/>
          </a:prstGeom>
        </p:spPr>
      </p:pic>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7295" y="8962425"/>
            <a:ext cx="3767505" cy="791175"/>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9" name="Rectangle 124">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897332" y="767399"/>
            <a:ext cx="6380030" cy="2395930"/>
          </a:xfrm>
          <a:prstGeom prst="rect">
            <a:avLst/>
          </a:prstGeom>
        </p:spPr>
        <p:txBody>
          <a:bodyPr vert="horz" lIns="91440" tIns="45720" rIns="91440" bIns="45720" rtlCol="0" anchor="ctr">
            <a:normAutofit/>
          </a:bodyPr>
          <a:lstStyle/>
          <a:p>
            <a:pPr lvl="0" algn="l" defTabSz="914400" rtl="0">
              <a:lnSpc>
                <a:spcPct val="90000"/>
              </a:lnSpc>
              <a:spcBef>
                <a:spcPct val="0"/>
              </a:spcBef>
              <a:defRPr sz="1800"/>
            </a:pPr>
            <a:r>
              <a:rPr lang="en-US" sz="5000" kern="1200">
                <a:solidFill>
                  <a:schemeClr val="tx1"/>
                </a:solidFill>
              </a:rPr>
              <a:t>Wet Area applications – Jeeves Collection</a:t>
            </a:r>
          </a:p>
        </p:txBody>
      </p:sp>
      <p:sp>
        <p:nvSpPr>
          <p:cNvPr id="120" name="Shape 120"/>
          <p:cNvSpPr>
            <a:spLocks noGrp="1"/>
          </p:cNvSpPr>
          <p:nvPr>
            <p:ph type="body" idx="1"/>
          </p:nvPr>
        </p:nvSpPr>
        <p:spPr>
          <a:xfrm>
            <a:off x="278581" y="2857857"/>
            <a:ext cx="6995529" cy="5817867"/>
          </a:xfrm>
          <a:prstGeom prst="rect">
            <a:avLst/>
          </a:prstGeom>
        </p:spPr>
        <p:txBody>
          <a:bodyPr vert="horz" lIns="91440" tIns="45720" rIns="91440" bIns="45720" rtlCol="0">
            <a:normAutofit/>
          </a:bodyPr>
          <a:lstStyle/>
          <a:p>
            <a:pPr marL="215900" indent="0" algn="l" defTabSz="914400" rtl="0">
              <a:lnSpc>
                <a:spcPct val="90000"/>
              </a:lnSpc>
              <a:spcBef>
                <a:spcPts val="1800"/>
              </a:spcBef>
              <a:buNone/>
            </a:pPr>
            <a:r>
              <a:rPr lang="en-US" sz="2500" kern="1200" dirty="0">
                <a:solidFill>
                  <a:schemeClr val="tx1"/>
                </a:solidFill>
                <a:latin typeface="Roboto" panose="02000000000000000000" pitchFamily="2" charset="0"/>
                <a:ea typeface="Roboto" panose="02000000000000000000" pitchFamily="2" charset="0"/>
                <a:cs typeface="+mn-cs"/>
              </a:rPr>
              <a:t>When installing a towel warmer in a ‘wet area’, additional precautions need to be taken to meet code &amp; safety requirements</a:t>
            </a: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Jeeves collection offers a </a:t>
            </a:r>
            <a:r>
              <a:rPr lang="en-US" sz="2500" b="1" i="1" kern="1200" dirty="0">
                <a:solidFill>
                  <a:schemeClr val="tx1"/>
                </a:solidFill>
                <a:latin typeface="Roboto" panose="02000000000000000000" pitchFamily="2" charset="0"/>
                <a:ea typeface="Roboto" panose="02000000000000000000" pitchFamily="2" charset="0"/>
                <a:cs typeface="+mn-cs"/>
              </a:rPr>
              <a:t>UL Certified</a:t>
            </a:r>
            <a:r>
              <a:rPr lang="en-US" sz="2500" kern="1200" dirty="0">
                <a:solidFill>
                  <a:schemeClr val="tx1"/>
                </a:solidFill>
                <a:latin typeface="Roboto" panose="02000000000000000000" pitchFamily="2" charset="0"/>
                <a:ea typeface="Roboto" panose="02000000000000000000" pitchFamily="2" charset="0"/>
                <a:cs typeface="+mn-cs"/>
              </a:rPr>
              <a:t> wet rated kit that makes any Jeeves model safe for wet areas</a:t>
            </a: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Wet Rated Kit eliminates restrictions and provides more convenience and flexibility for installation</a:t>
            </a:r>
            <a:endParaRPr lang="en-US" sz="2500" b="1" i="1" kern="1200" dirty="0">
              <a:solidFill>
                <a:schemeClr val="tx1"/>
              </a:solidFill>
              <a:latin typeface="Roboto" panose="02000000000000000000" pitchFamily="2" charset="0"/>
              <a:ea typeface="Roboto" panose="02000000000000000000" pitchFamily="2" charset="0"/>
              <a:cs typeface="+mn-cs"/>
            </a:endParaRPr>
          </a:p>
          <a:p>
            <a:pPr indent="-228600" algn="l" defTabSz="914400" rtl="0">
              <a:lnSpc>
                <a:spcPct val="90000"/>
              </a:lnSpc>
              <a:spcBef>
                <a:spcPts val="18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Approved for NEC Zone 1 &amp; Zone 2 locations:</a:t>
            </a:r>
          </a:p>
          <a:p>
            <a:pPr lvl="1" indent="-228600" algn="l" defTabSz="914400" rtl="0">
              <a:lnSpc>
                <a:spcPct val="90000"/>
              </a:lnSpc>
              <a:spcBef>
                <a:spcPts val="6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Above a bathtub</a:t>
            </a:r>
          </a:p>
          <a:p>
            <a:pPr lvl="1" indent="-228600" algn="l" defTabSz="914400" rtl="0">
              <a:lnSpc>
                <a:spcPct val="90000"/>
              </a:lnSpc>
              <a:spcBef>
                <a:spcPts val="6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In a shower</a:t>
            </a:r>
          </a:p>
          <a:p>
            <a:pPr lvl="1" indent="-228600" algn="l" defTabSz="914400" rtl="0">
              <a:lnSpc>
                <a:spcPct val="90000"/>
              </a:lnSpc>
              <a:spcBef>
                <a:spcPts val="600"/>
              </a:spcBef>
              <a:buFont typeface="Arial" panose="020B0604020202020204" pitchFamily="34" charset="0"/>
              <a:buChar char="•"/>
            </a:pPr>
            <a:r>
              <a:rPr lang="en-US" sz="2500" kern="1200" dirty="0">
                <a:solidFill>
                  <a:schemeClr val="tx1"/>
                </a:solidFill>
                <a:latin typeface="Roboto" panose="02000000000000000000" pitchFamily="2" charset="0"/>
                <a:ea typeface="Roboto" panose="02000000000000000000" pitchFamily="2" charset="0"/>
                <a:cs typeface="+mn-cs"/>
              </a:rPr>
              <a:t>In a wet room or wet area</a:t>
            </a:r>
          </a:p>
        </p:txBody>
      </p:sp>
      <p:pic>
        <p:nvPicPr>
          <p:cNvPr id="7" name="Picture 6">
            <a:extLst>
              <a:ext uri="{FF2B5EF4-FFF2-40B4-BE49-F238E27FC236}">
                <a16:creationId xmlns:a16="http://schemas.microsoft.com/office/drawing/2014/main" id="{DEA40E14-4D58-1B48-AE83-B999A8915230}"/>
              </a:ext>
            </a:extLst>
          </p:cNvPr>
          <p:cNvPicPr>
            <a:picLocks noChangeAspect="1"/>
          </p:cNvPicPr>
          <p:nvPr/>
        </p:nvPicPr>
        <p:blipFill>
          <a:blip r:embed="rId2"/>
          <a:stretch>
            <a:fillRect/>
          </a:stretch>
        </p:blipFill>
        <p:spPr>
          <a:xfrm>
            <a:off x="7274110" y="1404679"/>
            <a:ext cx="5444326" cy="6944241"/>
          </a:xfrm>
          <a:prstGeom prst="rect">
            <a:avLst/>
          </a:prstGeom>
        </p:spPr>
      </p:pic>
      <p:sp>
        <p:nvSpPr>
          <p:cNvPr id="5" name="Rectangle 4"/>
          <p:cNvSpPr/>
          <p:nvPr/>
        </p:nvSpPr>
        <p:spPr>
          <a:xfrm>
            <a:off x="0" y="900430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1426" y="8949923"/>
            <a:ext cx="3827036" cy="803677"/>
          </a:xfrm>
          <a:prstGeom prst="rect">
            <a:avLst/>
          </a:prstGeom>
        </p:spPr>
      </p:pic>
    </p:spTree>
    <p:extLst>
      <p:ext uri="{BB962C8B-B14F-4D97-AF65-F5344CB8AC3E}">
        <p14:creationId xmlns:p14="http://schemas.microsoft.com/office/powerpoint/2010/main" val="342377797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2" name="Rectangle 151">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hape 119"/>
          <p:cNvSpPr>
            <a:spLocks noGrp="1"/>
          </p:cNvSpPr>
          <p:nvPr>
            <p:ph type="title"/>
          </p:nvPr>
        </p:nvSpPr>
        <p:spPr>
          <a:xfrm>
            <a:off x="653491" y="519288"/>
            <a:ext cx="7451749" cy="2526555"/>
          </a:xfrm>
          <a:prstGeom prst="rect">
            <a:avLst/>
          </a:prstGeom>
        </p:spPr>
        <p:txBody>
          <a:bodyPr vert="horz" lIns="91440" tIns="45720" rIns="91440" bIns="45720" rtlCol="0" anchor="b">
            <a:normAutofit/>
          </a:bodyPr>
          <a:lstStyle/>
          <a:p>
            <a:pPr lvl="0" algn="l" defTabSz="914400" rtl="0">
              <a:lnSpc>
                <a:spcPct val="90000"/>
              </a:lnSpc>
              <a:spcBef>
                <a:spcPct val="0"/>
              </a:spcBef>
              <a:defRPr sz="1800"/>
            </a:pPr>
            <a:r>
              <a:rPr lang="en-US" sz="6700" kern="1200">
                <a:solidFill>
                  <a:schemeClr val="tx1"/>
                </a:solidFill>
              </a:rPr>
              <a:t>Applications: Laundry &amp; Mud Rooms</a:t>
            </a:r>
          </a:p>
        </p:txBody>
      </p:sp>
      <p:sp>
        <p:nvSpPr>
          <p:cNvPr id="120" name="Shape 120"/>
          <p:cNvSpPr>
            <a:spLocks noGrp="1"/>
          </p:cNvSpPr>
          <p:nvPr>
            <p:ph type="body" idx="1"/>
          </p:nvPr>
        </p:nvSpPr>
        <p:spPr>
          <a:xfrm>
            <a:off x="653491" y="3045843"/>
            <a:ext cx="7451750" cy="5222605"/>
          </a:xfrm>
          <a:prstGeom prst="rect">
            <a:avLst/>
          </a:prstGeom>
        </p:spPr>
        <p:txBody>
          <a:bodyPr vert="horz" lIns="91440" tIns="45720" rIns="91440" bIns="45720" rtlCol="0">
            <a:normAutofit lnSpcReduction="10000"/>
          </a:bodyPr>
          <a:lstStyle/>
          <a:p>
            <a:pPr marL="0" lvl="0" indent="-228600" algn="l" defTabSz="914400" rtl="0">
              <a:lnSpc>
                <a:spcPct val="90000"/>
              </a:lnSpc>
              <a:spcBef>
                <a:spcPts val="1800"/>
              </a:spcBef>
              <a:buFont typeface="Arial" panose="020B0604020202020204" pitchFamily="34" charset="0"/>
              <a:buChar char="•"/>
              <a:defRPr sz="1800"/>
            </a:pPr>
            <a:r>
              <a:rPr lang="en-US" sz="2100" u="sng" kern="1200" dirty="0">
                <a:solidFill>
                  <a:schemeClr val="tx1"/>
                </a:solidFill>
                <a:latin typeface="Roboto" panose="02000000000000000000" pitchFamily="2" charset="0"/>
                <a:ea typeface="Roboto" panose="02000000000000000000" pitchFamily="2" charset="0"/>
                <a:cs typeface="+mn-cs"/>
              </a:rPr>
              <a:t>Laundry Rooms: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Dry delicates, silks and other fabrics/garments that don’t go in a tumble dryer.</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Reduce wrinkles while gently drying clothes.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Keeps laundry organized – no longer hanging on banisters, shower curtain rods or door handles.</a:t>
            </a:r>
          </a:p>
          <a:p>
            <a:pPr marL="0" lvl="0" indent="-228600" algn="l" defTabSz="914400" rtl="0">
              <a:lnSpc>
                <a:spcPct val="90000"/>
              </a:lnSpc>
              <a:spcBef>
                <a:spcPts val="1800"/>
              </a:spcBef>
              <a:buFont typeface="Arial" panose="020B0604020202020204" pitchFamily="34" charset="0"/>
              <a:buChar char="•"/>
              <a:defRPr sz="1800"/>
            </a:pPr>
            <a:r>
              <a:rPr lang="en-US" sz="2100" u="sng" kern="1200" dirty="0">
                <a:solidFill>
                  <a:schemeClr val="tx1"/>
                </a:solidFill>
                <a:latin typeface="Roboto" panose="02000000000000000000" pitchFamily="2" charset="0"/>
                <a:ea typeface="Roboto" panose="02000000000000000000" pitchFamily="2" charset="0"/>
                <a:cs typeface="+mn-cs"/>
              </a:rPr>
              <a:t>Mud or Wet Rooms: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Hang and dry coats, scarves, mittens </a:t>
            </a:r>
            <a:r>
              <a:rPr lang="en-US" sz="2100" kern="1200" dirty="0" err="1">
                <a:solidFill>
                  <a:schemeClr val="tx1"/>
                </a:solidFill>
                <a:latin typeface="Roboto" panose="02000000000000000000" pitchFamily="2" charset="0"/>
                <a:ea typeface="Roboto" panose="02000000000000000000" pitchFamily="2" charset="0"/>
                <a:cs typeface="+mn-cs"/>
              </a:rPr>
              <a:t>etc</a:t>
            </a:r>
            <a:r>
              <a:rPr lang="en-US" sz="2100" kern="1200" dirty="0">
                <a:solidFill>
                  <a:schemeClr val="tx1"/>
                </a:solidFill>
                <a:latin typeface="Roboto" panose="02000000000000000000" pitchFamily="2" charset="0"/>
                <a:ea typeface="Roboto" panose="02000000000000000000" pitchFamily="2" charset="0"/>
                <a:cs typeface="+mn-cs"/>
              </a:rPr>
              <a:t> on cold &amp; wet winter days.</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Dry bathing suits, pool/beach towels, wet suits and life jackets during the summer.</a:t>
            </a:r>
          </a:p>
          <a:p>
            <a:pPr marL="333375" lvl="0" indent="-228600" algn="l" defTabSz="914400" rtl="0">
              <a:lnSpc>
                <a:spcPct val="90000"/>
              </a:lnSpc>
              <a:spcBef>
                <a:spcPts val="1800"/>
              </a:spcBef>
              <a:buFont typeface="Arial" panose="020B0604020202020204" pitchFamily="34" charset="0"/>
              <a:buChar char="•"/>
              <a:defRPr sz="1800"/>
            </a:pPr>
            <a:r>
              <a:rPr lang="en-US" sz="2100" kern="1200" dirty="0">
                <a:solidFill>
                  <a:schemeClr val="tx1"/>
                </a:solidFill>
                <a:latin typeface="Roboto" panose="02000000000000000000" pitchFamily="2" charset="0"/>
                <a:ea typeface="Roboto" panose="02000000000000000000" pitchFamily="2" charset="0"/>
                <a:cs typeface="+mn-cs"/>
              </a:rPr>
              <a:t>Reduces humidity and provides warmth during colder months.</a:t>
            </a:r>
          </a:p>
        </p:txBody>
      </p:sp>
      <p:pic>
        <p:nvPicPr>
          <p:cNvPr id="8" name="Picture 7" descr="A picture containing indoor, black, laying, rug&#10;&#10;Description automatically generated">
            <a:extLst>
              <a:ext uri="{FF2B5EF4-FFF2-40B4-BE49-F238E27FC236}">
                <a16:creationId xmlns:a16="http://schemas.microsoft.com/office/drawing/2014/main" id="{3056DABD-0225-C516-57F0-16AF2F8CB2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0231" y="516603"/>
            <a:ext cx="3069286" cy="4092383"/>
          </a:xfrm>
          <a:prstGeom prst="rect">
            <a:avLst/>
          </a:prstGeom>
        </p:spPr>
      </p:pic>
      <p:pic>
        <p:nvPicPr>
          <p:cNvPr id="9" name="Picture 8">
            <a:extLst>
              <a:ext uri="{FF2B5EF4-FFF2-40B4-BE49-F238E27FC236}">
                <a16:creationId xmlns:a16="http://schemas.microsoft.com/office/drawing/2014/main" id="{F14AD2B7-7E1F-577F-3639-5C176215F140}"/>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9431705" y="4876800"/>
            <a:ext cx="3230155" cy="3927241"/>
          </a:xfrm>
          <a:prstGeom prst="rect">
            <a:avLst/>
          </a:prstGeom>
        </p:spPr>
      </p:pic>
      <p:sp>
        <p:nvSpPr>
          <p:cNvPr id="5" name="Rectangle 4"/>
          <p:cNvSpPr/>
          <p:nvPr/>
        </p:nvSpPr>
        <p:spPr>
          <a:xfrm>
            <a:off x="-2" y="9017650"/>
            <a:ext cx="13004800" cy="731520"/>
          </a:xfrm>
          <a:prstGeom prst="rect">
            <a:avLst/>
          </a:prstGeom>
          <a:solidFill>
            <a:srgbClr val="2E322A"/>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35765" y="8987822"/>
            <a:ext cx="3767505" cy="791175"/>
          </a:xfrm>
          <a:prstGeom prst="rect">
            <a:avLst/>
          </a:prstGeom>
        </p:spPr>
      </p:pic>
    </p:spTree>
    <p:extLst>
      <p:ext uri="{BB962C8B-B14F-4D97-AF65-F5344CB8AC3E}">
        <p14:creationId xmlns:p14="http://schemas.microsoft.com/office/powerpoint/2010/main" val="3002135232"/>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ebas Neue"/>
        <a:ea typeface="Bebas Neue"/>
        <a:cs typeface="Bebas Neue"/>
      </a:majorFont>
      <a:minorFont>
        <a:latin typeface="Ropa Sans"/>
        <a:ea typeface="Ropa Sans"/>
        <a:cs typeface="Ropa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ebas Neue"/>
        <a:ea typeface="Bebas Neue"/>
        <a:cs typeface="Bebas Neue"/>
      </a:majorFont>
      <a:minorFont>
        <a:latin typeface="Ropa Sans"/>
        <a:ea typeface="Ropa Sans"/>
        <a:cs typeface="Ropa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1BF768E5FD444096AACF7DC28DFC2C" ma:contentTypeVersion="2" ma:contentTypeDescription="Create a new document." ma:contentTypeScope="" ma:versionID="93dff6c4ddb133236678a46d6e2405f4">
  <xsd:schema xmlns:xsd="http://www.w3.org/2001/XMLSchema" xmlns:xs="http://www.w3.org/2001/XMLSchema" xmlns:p="http://schemas.microsoft.com/office/2006/metadata/properties" xmlns:ns2="0ede48e2-fc7e-45f8-b875-63b9a31549ba" targetNamespace="http://schemas.microsoft.com/office/2006/metadata/properties" ma:root="true" ma:fieldsID="7f5ac3d27b644c7b5011cae2a1b0c1e4" ns2:_="">
    <xsd:import namespace="0ede48e2-fc7e-45f8-b875-63b9a31549ba"/>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de48e2-fc7e-45f8-b875-63b9a31549b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B77293-ED56-4D9D-AD1D-42B6A12410D4}">
  <ds:schemaRefs>
    <ds:schemaRef ds:uri="http://schemas.microsoft.com/sharepoint/v3/contenttype/forms"/>
  </ds:schemaRefs>
</ds:datastoreItem>
</file>

<file path=customXml/itemProps2.xml><?xml version="1.0" encoding="utf-8"?>
<ds:datastoreItem xmlns:ds="http://schemas.openxmlformats.org/officeDocument/2006/customXml" ds:itemID="{216C31E4-8C45-4FAC-BFCB-B09E9CE34E63}">
  <ds:schemaRefs>
    <ds:schemaRef ds:uri="0ede48e2-fc7e-45f8-b875-63b9a31549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19DC964-632F-412E-BD2F-05DB9C8420A1}">
  <ds:schemaRefs>
    <ds:schemaRef ds:uri="0ede48e2-fc7e-45f8-b875-63b9a31549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141</TotalTime>
  <Words>2638</Words>
  <Application>Microsoft Office PowerPoint</Application>
  <PresentationFormat>Custom</PresentationFormat>
  <Paragraphs>346</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White</vt:lpstr>
      <vt:lpstr>HEATED TOWEL RACKS  Product Knowledge Training</vt:lpstr>
      <vt:lpstr>Learning Objectives</vt:lpstr>
      <vt:lpstr>Benefits</vt:lpstr>
      <vt:lpstr>Luxury &amp; comfort</vt:lpstr>
      <vt:lpstr>Health &amp; Wellness</vt:lpstr>
      <vt:lpstr>Cost Savings</vt:lpstr>
      <vt:lpstr>Applications: Bathrooms</vt:lpstr>
      <vt:lpstr>Wet Area applications – Jeeves Collection</vt:lpstr>
      <vt:lpstr>Applications: Laundry &amp; Mud Rooms</vt:lpstr>
      <vt:lpstr>Applications: Other</vt:lpstr>
      <vt:lpstr>Heating Time &amp; Technology</vt:lpstr>
      <vt:lpstr>Why sell Amba?</vt:lpstr>
      <vt:lpstr>Custom sizes &amp; finishes</vt:lpstr>
      <vt:lpstr>How to sell Heated towel racks</vt:lpstr>
      <vt:lpstr>requirements</vt:lpstr>
      <vt:lpstr>Collections &amp; Accessories</vt:lpstr>
      <vt:lpstr>JEEVES COLLECTION</vt:lpstr>
      <vt:lpstr>SIRIO COLLECTION</vt:lpstr>
      <vt:lpstr>QUADRO COLLECTION</vt:lpstr>
      <vt:lpstr>HEATED TOWEL RACK / SPACE HEATER: VEGA COLLECTION</vt:lpstr>
      <vt:lpstr>HEATED TOWEL RACK / SPACE HEATER: ANTUS COLLECTION</vt:lpstr>
      <vt:lpstr>TRADITIONAL COLLECTION</vt:lpstr>
      <vt:lpstr>RADIANT COLLECTION</vt:lpstr>
      <vt:lpstr>SOLO COLLECTION</vt:lpstr>
      <vt:lpstr>SWIVEL COLLECTION</vt:lpstr>
      <vt:lpstr>DIGITAL HEAT CONTROLLER</vt:lpstr>
      <vt:lpstr>TIMERS &amp; SWITCHES</vt:lpstr>
      <vt:lpstr>DOUBLE GANG PLATE</vt:lpstr>
      <vt:lpstr>BATHROBE HOOKS</vt:lpstr>
      <vt:lpstr>PowerPoint Presentation</vt:lpstr>
      <vt:lpstr>CUSTOMER SERVICE</vt:lpstr>
      <vt:lpstr>ONLINE RESOURCES</vt:lpstr>
      <vt:lpstr>IN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Towel Warmers:</dc:title>
  <dc:creator>Peter Manidis</dc:creator>
  <cp:lastModifiedBy>Peter Manidis</cp:lastModifiedBy>
  <cp:revision>4</cp:revision>
  <dcterms:modified xsi:type="dcterms:W3CDTF">2023-03-21T20:33:47Z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0x010100ED1BF768E5FD444096AACF7DC28DFC2C</vt:lpwstr>
  </property>
</Properties>
</file>