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0"/>
  </p:notesMasterIdLst>
  <p:handoutMasterIdLst>
    <p:handoutMasterId r:id="rId31"/>
  </p:handoutMasterIdLst>
  <p:sldIdLst>
    <p:sldId id="256" r:id="rId5"/>
    <p:sldId id="257" r:id="rId6"/>
    <p:sldId id="273" r:id="rId7"/>
    <p:sldId id="272" r:id="rId8"/>
    <p:sldId id="275" r:id="rId9"/>
    <p:sldId id="282" r:id="rId10"/>
    <p:sldId id="332" r:id="rId11"/>
    <p:sldId id="259" r:id="rId12"/>
    <p:sldId id="315" r:id="rId13"/>
    <p:sldId id="263" r:id="rId14"/>
    <p:sldId id="324" r:id="rId15"/>
    <p:sldId id="325" r:id="rId16"/>
    <p:sldId id="326" r:id="rId17"/>
    <p:sldId id="319" r:id="rId18"/>
    <p:sldId id="320" r:id="rId19"/>
    <p:sldId id="323" r:id="rId20"/>
    <p:sldId id="321" r:id="rId21"/>
    <p:sldId id="302" r:id="rId22"/>
    <p:sldId id="301" r:id="rId23"/>
    <p:sldId id="328" r:id="rId24"/>
    <p:sldId id="303" r:id="rId25"/>
    <p:sldId id="329" r:id="rId26"/>
    <p:sldId id="310" r:id="rId27"/>
    <p:sldId id="317" r:id="rId28"/>
    <p:sldId id="307" r:id="rId29"/>
  </p:sldIdLst>
  <p:sldSz cx="13004800" cy="9753600"/>
  <p:notesSz cx="6858000" cy="9144000"/>
  <p:embeddedFontLst>
    <p:embeddedFont>
      <p:font typeface="Bebas Neue" panose="020B0000000000000000" pitchFamily="34" charset="0"/>
      <p:regular r:id="rId32"/>
    </p:embeddedFont>
    <p:embeddedFont>
      <p:font typeface="Helvetica" panose="020B0604020202020204" pitchFamily="34" charset="0"/>
      <p:regular r:id="rId33"/>
      <p:bold r:id="rId34"/>
      <p:italic r:id="rId35"/>
      <p:boldItalic r:id="rId36"/>
    </p:embeddedFont>
    <p:embeddedFont>
      <p:font typeface="Helvetica Light" panose="020B0500000000000000" pitchFamily="34" charset="0"/>
      <p:regular r:id="rId37"/>
    </p:embeddedFont>
    <p:embeddedFont>
      <p:font typeface="Helvetica Neue" panose="02000A03050000020004" pitchFamily="2" charset="0"/>
      <p:bold r:id="rId38"/>
      <p:boldItalic r:id="rId39"/>
    </p:embeddedFont>
    <p:embeddedFont>
      <p:font typeface="Ropa Sans" panose="02000000000000000000" pitchFamily="2" charset="0"/>
      <p:regular r:id="rId40"/>
      <p:italic r:id="rId41"/>
    </p:embeddedFont>
  </p:embeddedFontLst>
  <p:defaultTextStyle>
    <a:lvl1pPr algn="ctr" defTabSz="584200">
      <a:defRPr sz="3600">
        <a:latin typeface="Helvetica Light"/>
        <a:ea typeface="Helvetica Light"/>
        <a:cs typeface="Helvetica Light"/>
        <a:sym typeface="Helvetica Light"/>
      </a:defRPr>
    </a:lvl1pPr>
    <a:lvl2pPr indent="228600" algn="ctr" defTabSz="584200">
      <a:defRPr sz="3600">
        <a:latin typeface="Helvetica Light"/>
        <a:ea typeface="Helvetica Light"/>
        <a:cs typeface="Helvetica Light"/>
        <a:sym typeface="Helvetica Light"/>
      </a:defRPr>
    </a:lvl2pPr>
    <a:lvl3pPr indent="457200" algn="ctr" defTabSz="584200">
      <a:defRPr sz="3600">
        <a:latin typeface="Helvetica Light"/>
        <a:ea typeface="Helvetica Light"/>
        <a:cs typeface="Helvetica Light"/>
        <a:sym typeface="Helvetica Light"/>
      </a:defRPr>
    </a:lvl3pPr>
    <a:lvl4pPr indent="685800" algn="ctr" defTabSz="584200">
      <a:defRPr sz="3600">
        <a:latin typeface="Helvetica Light"/>
        <a:ea typeface="Helvetica Light"/>
        <a:cs typeface="Helvetica Light"/>
        <a:sym typeface="Helvetica Light"/>
      </a:defRPr>
    </a:lvl4pPr>
    <a:lvl5pPr indent="914400" algn="ctr" defTabSz="584200">
      <a:defRPr sz="3600">
        <a:latin typeface="Helvetica Light"/>
        <a:ea typeface="Helvetica Light"/>
        <a:cs typeface="Helvetica Light"/>
        <a:sym typeface="Helvetica Light"/>
      </a:defRPr>
    </a:lvl5pPr>
    <a:lvl6pPr indent="1143000" algn="ctr" defTabSz="584200">
      <a:defRPr sz="3600">
        <a:latin typeface="Helvetica Light"/>
        <a:ea typeface="Helvetica Light"/>
        <a:cs typeface="Helvetica Light"/>
        <a:sym typeface="Helvetica Light"/>
      </a:defRPr>
    </a:lvl6pPr>
    <a:lvl7pPr indent="1371600" algn="ctr" defTabSz="584200">
      <a:defRPr sz="3600">
        <a:latin typeface="Helvetica Light"/>
        <a:ea typeface="Helvetica Light"/>
        <a:cs typeface="Helvetica Light"/>
        <a:sym typeface="Helvetica Light"/>
      </a:defRPr>
    </a:lvl7pPr>
    <a:lvl8pPr indent="1600200" algn="ctr" defTabSz="584200">
      <a:defRPr sz="3600">
        <a:latin typeface="Helvetica Light"/>
        <a:ea typeface="Helvetica Light"/>
        <a:cs typeface="Helvetica Light"/>
        <a:sym typeface="Helvetica Light"/>
      </a:defRPr>
    </a:lvl8pPr>
    <a:lvl9pPr indent="1828800" algn="ctr" defTabSz="584200">
      <a:defRPr sz="3600">
        <a:latin typeface="Helvetica Light"/>
        <a:ea typeface="Helvetica Light"/>
        <a:cs typeface="Helvetica Light"/>
        <a:sym typeface="Helvetica Light"/>
      </a:defRPr>
    </a:lvl9pPr>
  </p:defaultTextStyle>
  <p:extLst>
    <p:ext uri="{521415D9-36F7-43E2-AB2F-B90AF26B5E84}">
      <p14:sectionLst xmlns:p14="http://schemas.microsoft.com/office/powerpoint/2010/main">
        <p14:section name="Default Section" id="{A59772D9-02AF-49F8-AC6A-975DEA2ED827}">
          <p14:sldIdLst>
            <p14:sldId id="256"/>
            <p14:sldId id="257"/>
            <p14:sldId id="273"/>
            <p14:sldId id="272"/>
            <p14:sldId id="275"/>
            <p14:sldId id="282"/>
            <p14:sldId id="332"/>
            <p14:sldId id="259"/>
            <p14:sldId id="315"/>
            <p14:sldId id="263"/>
            <p14:sldId id="324"/>
            <p14:sldId id="325"/>
            <p14:sldId id="326"/>
            <p14:sldId id="319"/>
            <p14:sldId id="320"/>
            <p14:sldId id="323"/>
            <p14:sldId id="321"/>
            <p14:sldId id="302"/>
            <p14:sldId id="301"/>
            <p14:sldId id="328"/>
            <p14:sldId id="303"/>
            <p14:sldId id="329"/>
            <p14:sldId id="310"/>
            <p14:sldId id="317"/>
            <p14:sldId id="3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F802A"/>
    <a:srgbClr val="333333"/>
    <a:srgbClr val="262626"/>
    <a:srgbClr val="2E3229"/>
    <a:srgbClr val="F2802A"/>
    <a:srgbClr val="2E3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6357" autoAdjust="0"/>
  </p:normalViewPr>
  <p:slideViewPr>
    <p:cSldViewPr snapToGrid="0" snapToObjects="1">
      <p:cViewPr varScale="1">
        <p:scale>
          <a:sx n="90" d="100"/>
          <a:sy n="90" d="100"/>
        </p:scale>
        <p:origin x="2580" y="90"/>
      </p:cViewPr>
      <p:guideLst/>
    </p:cSldViewPr>
  </p:slideViewPr>
  <p:notesTextViewPr>
    <p:cViewPr>
      <p:scale>
        <a:sx n="1" d="1"/>
        <a:sy n="1" d="1"/>
      </p:scale>
      <p:origin x="0" y="0"/>
    </p:cViewPr>
  </p:notesTextViewPr>
  <p:notesViewPr>
    <p:cSldViewPr snapToGrid="0" snapToObjects="1">
      <p:cViewPr varScale="1">
        <p:scale>
          <a:sx n="87" d="100"/>
          <a:sy n="87"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4F827-914B-4151-8CE7-DCF259FBD2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81B7D5-21B0-40C1-93C8-9287745235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CD707D-5569-4E0A-87B5-CAE66786D5A2}" type="datetimeFigureOut">
              <a:rPr lang="en-US" smtClean="0"/>
              <a:t>10/28/21</a:t>
            </a:fld>
            <a:endParaRPr lang="en-US"/>
          </a:p>
        </p:txBody>
      </p:sp>
      <p:sp>
        <p:nvSpPr>
          <p:cNvPr id="4" name="Footer Placeholder 3">
            <a:extLst>
              <a:ext uri="{FF2B5EF4-FFF2-40B4-BE49-F238E27FC236}">
                <a16:creationId xmlns:a16="http://schemas.microsoft.com/office/drawing/2014/main" id="{01018F71-EC48-437C-ADA7-DE2356E3D2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899722-01BC-4EC9-8514-30010FC5D4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9C80B2-8FD4-49F8-8DB9-A73658FF4083}" type="slidenum">
              <a:rPr lang="en-US" smtClean="0"/>
              <a:t>‹#›</a:t>
            </a:fld>
            <a:endParaRPr lang="en-US"/>
          </a:p>
        </p:txBody>
      </p:sp>
    </p:spTree>
    <p:extLst>
      <p:ext uri="{BB962C8B-B14F-4D97-AF65-F5344CB8AC3E}">
        <p14:creationId xmlns:p14="http://schemas.microsoft.com/office/powerpoint/2010/main" val="333589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37224848"/>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atin typeface="+mn-lt"/>
                <a:ea typeface="+mn-ea"/>
                <a:cs typeface="+mn-cs"/>
                <a:sym typeface="Ropa Sans"/>
              </a:defRPr>
            </a:lvl1pPr>
            <a:lvl2pPr marL="0" indent="228600" algn="ctr">
              <a:spcBef>
                <a:spcPts val="0"/>
              </a:spcBef>
              <a:buSzTx/>
              <a:buNone/>
              <a:defRPr sz="3200">
                <a:latin typeface="+mn-lt"/>
                <a:ea typeface="+mn-ea"/>
                <a:cs typeface="+mn-cs"/>
                <a:sym typeface="Ropa Sans"/>
              </a:defRPr>
            </a:lvl2pPr>
            <a:lvl3pPr marL="0" indent="457200" algn="ctr">
              <a:spcBef>
                <a:spcPts val="0"/>
              </a:spcBef>
              <a:buSzTx/>
              <a:buNone/>
              <a:defRPr sz="3200">
                <a:latin typeface="+mn-lt"/>
                <a:ea typeface="+mn-ea"/>
                <a:cs typeface="+mn-cs"/>
                <a:sym typeface="Ropa Sans"/>
              </a:defRPr>
            </a:lvl3pPr>
            <a:lvl4pPr marL="0" indent="685800" algn="ctr">
              <a:spcBef>
                <a:spcPts val="0"/>
              </a:spcBef>
              <a:buSzTx/>
              <a:buNone/>
              <a:defRPr sz="3200">
                <a:latin typeface="+mn-lt"/>
                <a:ea typeface="+mn-ea"/>
                <a:cs typeface="+mn-cs"/>
                <a:sym typeface="Ropa Sans"/>
              </a:defRPr>
            </a:lvl4pPr>
            <a:lvl5pPr marL="0" indent="914400" algn="ctr">
              <a:spcBef>
                <a:spcPts val="0"/>
              </a:spcBef>
              <a:buSzTx/>
              <a:buNone/>
              <a:defRPr sz="3200">
                <a:latin typeface="+mn-lt"/>
                <a:ea typeface="+mn-ea"/>
                <a:cs typeface="+mn-cs"/>
                <a:sym typeface="Ropa Sans"/>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atin typeface="+mn-lt"/>
                <a:ea typeface="+mn-ea"/>
                <a:cs typeface="+mn-cs"/>
                <a:sym typeface="Ropa Sans"/>
              </a:defRPr>
            </a:lvl1pPr>
            <a:lvl2pPr marL="0" indent="228600" algn="ctr">
              <a:spcBef>
                <a:spcPts val="0"/>
              </a:spcBef>
              <a:buSzTx/>
              <a:buNone/>
              <a:defRPr sz="3200">
                <a:latin typeface="+mn-lt"/>
                <a:ea typeface="+mn-ea"/>
                <a:cs typeface="+mn-cs"/>
                <a:sym typeface="Ropa Sans"/>
              </a:defRPr>
            </a:lvl2pPr>
            <a:lvl3pPr marL="0" indent="457200" algn="ctr">
              <a:spcBef>
                <a:spcPts val="0"/>
              </a:spcBef>
              <a:buSzTx/>
              <a:buNone/>
              <a:defRPr sz="3200">
                <a:latin typeface="+mn-lt"/>
                <a:ea typeface="+mn-ea"/>
                <a:cs typeface="+mn-cs"/>
                <a:sym typeface="Ropa Sans"/>
              </a:defRPr>
            </a:lvl3pPr>
            <a:lvl4pPr marL="0" indent="685800" algn="ctr">
              <a:spcBef>
                <a:spcPts val="0"/>
              </a:spcBef>
              <a:buSzTx/>
              <a:buNone/>
              <a:defRPr sz="3200">
                <a:latin typeface="+mn-lt"/>
                <a:ea typeface="+mn-ea"/>
                <a:cs typeface="+mn-cs"/>
                <a:sym typeface="Ropa Sans"/>
              </a:defRPr>
            </a:lvl4pPr>
            <a:lvl5pPr marL="0" indent="914400" algn="ctr">
              <a:spcBef>
                <a:spcPts val="0"/>
              </a:spcBef>
              <a:buSzTx/>
              <a:buNone/>
              <a:defRPr sz="3200">
                <a:latin typeface="+mn-lt"/>
                <a:ea typeface="+mn-ea"/>
                <a:cs typeface="+mn-cs"/>
                <a:sym typeface="Ropa Sans"/>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4500" cap="all">
                <a:latin typeface="+mn-lt"/>
                <a:ea typeface="+mn-ea"/>
                <a:cs typeface="+mn-cs"/>
                <a:sym typeface="Ropa Sans"/>
              </a:defRPr>
            </a:lvl1pPr>
          </a:lstStyle>
          <a:p>
            <a:pPr lvl="0">
              <a:defRPr sz="1800" cap="none"/>
            </a:pPr>
            <a:r>
              <a:rPr sz="4500" cap="all"/>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atin typeface="+mn-lt"/>
                <a:ea typeface="+mn-ea"/>
                <a:cs typeface="+mn-cs"/>
                <a:sym typeface="Ropa Sans"/>
              </a:defRPr>
            </a:lvl1pPr>
            <a:lvl2pPr marL="0" indent="228600" algn="ctr">
              <a:spcBef>
                <a:spcPts val="0"/>
              </a:spcBef>
              <a:buSzTx/>
              <a:buNone/>
              <a:defRPr sz="3200">
                <a:latin typeface="+mn-lt"/>
                <a:ea typeface="+mn-ea"/>
                <a:cs typeface="+mn-cs"/>
                <a:sym typeface="Ropa Sans"/>
              </a:defRPr>
            </a:lvl2pPr>
            <a:lvl3pPr marL="0" indent="457200" algn="ctr">
              <a:spcBef>
                <a:spcPts val="0"/>
              </a:spcBef>
              <a:buSzTx/>
              <a:buNone/>
              <a:defRPr sz="3200">
                <a:latin typeface="+mn-lt"/>
                <a:ea typeface="+mn-ea"/>
                <a:cs typeface="+mn-cs"/>
                <a:sym typeface="Ropa Sans"/>
              </a:defRPr>
            </a:lvl3pPr>
            <a:lvl4pPr marL="0" indent="685800" algn="ctr">
              <a:spcBef>
                <a:spcPts val="0"/>
              </a:spcBef>
              <a:buSzTx/>
              <a:buNone/>
              <a:defRPr sz="3200">
                <a:latin typeface="+mn-lt"/>
                <a:ea typeface="+mn-ea"/>
                <a:cs typeface="+mn-cs"/>
                <a:sym typeface="Ropa Sans"/>
              </a:defRPr>
            </a:lvl4pPr>
            <a:lvl5pPr marL="0" indent="914400" algn="ctr">
              <a:spcBef>
                <a:spcPts val="0"/>
              </a:spcBef>
              <a:buSzTx/>
              <a:buNone/>
              <a:defRPr sz="3200">
                <a:latin typeface="+mn-lt"/>
                <a:ea typeface="+mn-ea"/>
                <a:cs typeface="+mn-cs"/>
                <a:sym typeface="Ropa Sans"/>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Lst>
  <p:transition spd="med"/>
  <p:txStyles>
    <p:titleStyle>
      <a:lvl1pPr algn="ctr" defTabSz="584200">
        <a:defRPr sz="8000">
          <a:latin typeface="+mj-lt"/>
          <a:ea typeface="+mj-ea"/>
          <a:cs typeface="+mj-cs"/>
          <a:sym typeface="Bebas Neue"/>
        </a:defRPr>
      </a:lvl1pPr>
      <a:lvl2pPr indent="228600" algn="ctr" defTabSz="584200">
        <a:defRPr sz="8000">
          <a:latin typeface="+mj-lt"/>
          <a:ea typeface="+mj-ea"/>
          <a:cs typeface="+mj-cs"/>
          <a:sym typeface="Bebas Neue"/>
        </a:defRPr>
      </a:lvl2pPr>
      <a:lvl3pPr indent="457200" algn="ctr" defTabSz="584200">
        <a:defRPr sz="8000">
          <a:latin typeface="+mj-lt"/>
          <a:ea typeface="+mj-ea"/>
          <a:cs typeface="+mj-cs"/>
          <a:sym typeface="Bebas Neue"/>
        </a:defRPr>
      </a:lvl3pPr>
      <a:lvl4pPr indent="685800" algn="ctr" defTabSz="584200">
        <a:defRPr sz="8000">
          <a:latin typeface="+mj-lt"/>
          <a:ea typeface="+mj-ea"/>
          <a:cs typeface="+mj-cs"/>
          <a:sym typeface="Bebas Neue"/>
        </a:defRPr>
      </a:lvl4pPr>
      <a:lvl5pPr indent="914400" algn="ctr" defTabSz="584200">
        <a:defRPr sz="8000">
          <a:latin typeface="+mj-lt"/>
          <a:ea typeface="+mj-ea"/>
          <a:cs typeface="+mj-cs"/>
          <a:sym typeface="Bebas Neue"/>
        </a:defRPr>
      </a:lvl5pPr>
      <a:lvl6pPr indent="1143000" algn="ctr" defTabSz="584200">
        <a:defRPr sz="8000">
          <a:latin typeface="+mj-lt"/>
          <a:ea typeface="+mj-ea"/>
          <a:cs typeface="+mj-cs"/>
          <a:sym typeface="Bebas Neue"/>
        </a:defRPr>
      </a:lvl6pPr>
      <a:lvl7pPr indent="1371600" algn="ctr" defTabSz="584200">
        <a:defRPr sz="8000">
          <a:latin typeface="+mj-lt"/>
          <a:ea typeface="+mj-ea"/>
          <a:cs typeface="+mj-cs"/>
          <a:sym typeface="Bebas Neue"/>
        </a:defRPr>
      </a:lvl7pPr>
      <a:lvl8pPr indent="1600200" algn="ctr" defTabSz="584200">
        <a:defRPr sz="8000">
          <a:latin typeface="+mj-lt"/>
          <a:ea typeface="+mj-ea"/>
          <a:cs typeface="+mj-cs"/>
          <a:sym typeface="Bebas Neue"/>
        </a:defRPr>
      </a:lvl8pPr>
      <a:lvl9pPr indent="1828800" algn="ctr" defTabSz="584200">
        <a:defRPr sz="8000">
          <a:latin typeface="+mj-lt"/>
          <a:ea typeface="+mj-ea"/>
          <a:cs typeface="+mj-cs"/>
          <a:sym typeface="Bebas Neue"/>
        </a:defRPr>
      </a:lvl9pPr>
    </p:titleStyle>
    <p:bodyStyle>
      <a:lvl1pPr marL="444500" indent="-444500" defTabSz="584200">
        <a:spcBef>
          <a:spcPts val="4200"/>
        </a:spcBef>
        <a:buSzPct val="75000"/>
        <a:buChar char="•"/>
        <a:defRPr sz="3600">
          <a:latin typeface="Helvetica Light"/>
          <a:ea typeface="Helvetica Light"/>
          <a:cs typeface="Helvetica Light"/>
          <a:sym typeface="Helvetica Light"/>
        </a:defRPr>
      </a:lvl1pPr>
      <a:lvl2pPr marL="889000" indent="-444500" defTabSz="584200">
        <a:spcBef>
          <a:spcPts val="4200"/>
        </a:spcBef>
        <a:buSzPct val="75000"/>
        <a:buChar char="•"/>
        <a:defRPr sz="3600">
          <a:latin typeface="Helvetica Light"/>
          <a:ea typeface="Helvetica Light"/>
          <a:cs typeface="Helvetica Light"/>
          <a:sym typeface="Helvetica Light"/>
        </a:defRPr>
      </a:lvl2pPr>
      <a:lvl3pPr marL="1333500" indent="-444500" defTabSz="584200">
        <a:spcBef>
          <a:spcPts val="4200"/>
        </a:spcBef>
        <a:buSzPct val="75000"/>
        <a:buChar char="•"/>
        <a:defRPr sz="3600">
          <a:latin typeface="Helvetica Light"/>
          <a:ea typeface="Helvetica Light"/>
          <a:cs typeface="Helvetica Light"/>
          <a:sym typeface="Helvetica Light"/>
        </a:defRPr>
      </a:lvl3pPr>
      <a:lvl4pPr marL="1778000" indent="-444500" defTabSz="584200">
        <a:spcBef>
          <a:spcPts val="4200"/>
        </a:spcBef>
        <a:buSzPct val="75000"/>
        <a:buChar char="•"/>
        <a:defRPr sz="3600">
          <a:latin typeface="Helvetica Light"/>
          <a:ea typeface="Helvetica Light"/>
          <a:cs typeface="Helvetica Light"/>
          <a:sym typeface="Helvetica Light"/>
        </a:defRPr>
      </a:lvl4pPr>
      <a:lvl5pPr marL="2222500" indent="-444500" defTabSz="584200">
        <a:spcBef>
          <a:spcPts val="4200"/>
        </a:spcBef>
        <a:buSzPct val="75000"/>
        <a:buChar char="•"/>
        <a:defRPr sz="3600">
          <a:latin typeface="Helvetica Light"/>
          <a:ea typeface="Helvetica Light"/>
          <a:cs typeface="Helvetica Light"/>
          <a:sym typeface="Helvetica Light"/>
        </a:defRPr>
      </a:lvl5pPr>
      <a:lvl6pPr marL="2667000" indent="-444500" defTabSz="584200">
        <a:spcBef>
          <a:spcPts val="4200"/>
        </a:spcBef>
        <a:buSzPct val="75000"/>
        <a:buChar char="•"/>
        <a:defRPr sz="3600">
          <a:latin typeface="Helvetica Light"/>
          <a:ea typeface="Helvetica Light"/>
          <a:cs typeface="Helvetica Light"/>
          <a:sym typeface="Helvetica Light"/>
        </a:defRPr>
      </a:lvl6pPr>
      <a:lvl7pPr marL="3111500" indent="-444500" defTabSz="584200">
        <a:spcBef>
          <a:spcPts val="4200"/>
        </a:spcBef>
        <a:buSzPct val="75000"/>
        <a:buChar char="•"/>
        <a:defRPr sz="3600">
          <a:latin typeface="Helvetica Light"/>
          <a:ea typeface="Helvetica Light"/>
          <a:cs typeface="Helvetica Light"/>
          <a:sym typeface="Helvetica Light"/>
        </a:defRPr>
      </a:lvl7pPr>
      <a:lvl8pPr marL="3556000" indent="-444500" defTabSz="584200">
        <a:spcBef>
          <a:spcPts val="4200"/>
        </a:spcBef>
        <a:buSzPct val="75000"/>
        <a:buChar char="•"/>
        <a:defRPr sz="3600">
          <a:latin typeface="Helvetica Light"/>
          <a:ea typeface="Helvetica Light"/>
          <a:cs typeface="Helvetica Light"/>
          <a:sym typeface="Helvetica Light"/>
        </a:defRPr>
      </a:lvl8pPr>
      <a:lvl9pPr marL="4000500" indent="-444500" defTabSz="584200">
        <a:spcBef>
          <a:spcPts val="4200"/>
        </a:spcBef>
        <a:buSzPct val="75000"/>
        <a:buChar char="•"/>
        <a:defRPr sz="3600">
          <a:latin typeface="Helvetica Light"/>
          <a:ea typeface="Helvetica Light"/>
          <a:cs typeface="Helvetica Light"/>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4.pn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1.pn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microsoft.com/office/2007/relationships/hdphoto" Target="../media/hdphoto3.wdp"/><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pn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67.jpeg"/><Relationship Id="rId5" Type="http://schemas.openxmlformats.org/officeDocument/2006/relationships/image" Target="../media/image4.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 Id="rId5" Type="http://schemas.openxmlformats.org/officeDocument/2006/relationships/image" Target="../media/image4.png"/><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ambaproducts.com/order-status/" TargetMode="External"/><Relationship Id="rId7" Type="http://schemas.openxmlformats.org/officeDocument/2006/relationships/hyperlink" Target="https://ambaproducts.com/CEU"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hyperlink" Target="https://ambaproducts.com/catalogs" TargetMode="External"/><Relationship Id="rId5" Type="http://schemas.openxmlformats.org/officeDocument/2006/relationships/hyperlink" Target="https://ambaproducts.com/showrooms" TargetMode="External"/><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199"/>
            <a:ext cx="13055600" cy="8703733"/>
          </a:xfrm>
          <a:prstGeom prst="rect">
            <a:avLst/>
          </a:prstGeom>
        </p:spPr>
      </p:pic>
      <p:sp>
        <p:nvSpPr>
          <p:cNvPr id="6" name="Rectangle 5"/>
          <p:cNvSpPr/>
          <p:nvPr/>
        </p:nvSpPr>
        <p:spPr>
          <a:xfrm>
            <a:off x="-1" y="5306008"/>
            <a:ext cx="7304568" cy="3854924"/>
          </a:xfrm>
          <a:prstGeom prst="rect">
            <a:avLst/>
          </a:prstGeom>
          <a:solidFill>
            <a:srgbClr val="2E322A">
              <a:alpha val="53000"/>
            </a:srgb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32" name="Shape 32"/>
          <p:cNvSpPr>
            <a:spLocks noGrp="1"/>
          </p:cNvSpPr>
          <p:nvPr>
            <p:ph type="title"/>
          </p:nvPr>
        </p:nvSpPr>
        <p:spPr>
          <a:xfrm>
            <a:off x="-237067" y="6354052"/>
            <a:ext cx="7713133" cy="1180968"/>
          </a:xfrm>
          <a:prstGeom prst="rect">
            <a:avLst/>
          </a:prstGeom>
        </p:spPr>
        <p:txBody>
          <a:bodyPr>
            <a:normAutofit fontScale="90000"/>
          </a:bodyPr>
          <a:lstStyle/>
          <a:p>
            <a:pPr lvl="0">
              <a:defRPr sz="1800"/>
            </a:pPr>
            <a:r>
              <a:rPr lang="en-US" sz="8000" dirty="0">
                <a:solidFill>
                  <a:schemeClr val="accent4"/>
                </a:solidFill>
              </a:rPr>
              <a:t>HEATED TOWEL RACKS Training 101</a:t>
            </a:r>
            <a:endParaRPr sz="8000" dirty="0">
              <a:solidFill>
                <a:schemeClr val="accent4"/>
              </a:solidFill>
            </a:endParaRPr>
          </a:p>
        </p:txBody>
      </p:sp>
      <p:sp>
        <p:nvSpPr>
          <p:cNvPr id="33" name="Shape 33"/>
          <p:cNvSpPr>
            <a:spLocks noGrp="1"/>
          </p:cNvSpPr>
          <p:nvPr>
            <p:ph type="body" idx="1"/>
          </p:nvPr>
        </p:nvSpPr>
        <p:spPr>
          <a:xfrm>
            <a:off x="-204284" y="7459028"/>
            <a:ext cx="7713133" cy="1130300"/>
          </a:xfrm>
          <a:prstGeom prst="rect">
            <a:avLst/>
          </a:prstGeom>
        </p:spPr>
        <p:txBody>
          <a:bodyPr>
            <a:normAutofit/>
          </a:bodyPr>
          <a:lstStyle/>
          <a:p>
            <a:pPr lvl="0">
              <a:defRPr sz="1800"/>
            </a:pPr>
            <a:r>
              <a:rPr lang="en-US" sz="2400" dirty="0">
                <a:solidFill>
                  <a:schemeClr val="bg1"/>
                </a:solidFill>
              </a:rPr>
              <a:t>TOWEL WARMERS | SPACE HEATERS | DRYING RACKS</a:t>
            </a:r>
            <a:endParaRPr sz="2400" dirty="0">
              <a:solidFill>
                <a:schemeClr val="bg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400" y="7916634"/>
            <a:ext cx="5664200" cy="118096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ink sitting under a window&#10;&#10;Description automatically generated">
            <a:extLst>
              <a:ext uri="{FF2B5EF4-FFF2-40B4-BE49-F238E27FC236}">
                <a16:creationId xmlns:a16="http://schemas.microsoft.com/office/drawing/2014/main" id="{59DB97FD-0B42-43DB-8FDA-46FA89213D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07854" y="5997218"/>
            <a:ext cx="3412283" cy="2983578"/>
          </a:xfrm>
          <a:prstGeom prst="rect">
            <a:avLst/>
          </a:prstGeom>
        </p:spPr>
      </p:pic>
      <p:sp>
        <p:nvSpPr>
          <p:cNvPr id="68" name="Shape 68"/>
          <p:cNvSpPr>
            <a:spLocks noGrp="1"/>
          </p:cNvSpPr>
          <p:nvPr>
            <p:ph type="title"/>
          </p:nvPr>
        </p:nvSpPr>
        <p:spPr>
          <a:xfrm>
            <a:off x="253999" y="-249299"/>
            <a:ext cx="6477001" cy="2159000"/>
          </a:xfrm>
          <a:prstGeom prst="rect">
            <a:avLst/>
          </a:prstGeom>
        </p:spPr>
        <p:txBody>
          <a:bodyPr/>
          <a:lstStyle/>
          <a:p>
            <a:pPr lvl="0" algn="l" defTabSz="566674">
              <a:defRPr sz="1800"/>
            </a:pPr>
            <a:r>
              <a:rPr lang="en-US" sz="1940" cap="all" dirty="0">
                <a:latin typeface="+mn-lt"/>
                <a:ea typeface="+mn-ea"/>
                <a:cs typeface="+mn-cs"/>
                <a:sym typeface="Ropa Sans"/>
              </a:rPr>
              <a:t>HEATED TOWEL RACK / SPACE HEATER</a:t>
            </a:r>
            <a:r>
              <a:rPr sz="1940" cap="all" dirty="0">
                <a:latin typeface="+mn-lt"/>
                <a:ea typeface="+mn-ea"/>
                <a:cs typeface="+mn-cs"/>
                <a:sym typeface="Ropa Sans"/>
              </a:rPr>
              <a:t>:</a:t>
            </a:r>
          </a:p>
          <a:p>
            <a:pPr lvl="0" algn="l" defTabSz="566674">
              <a:defRPr sz="1800"/>
            </a:pPr>
            <a:r>
              <a:rPr lang="en-US" sz="6600" dirty="0">
                <a:solidFill>
                  <a:srgbClr val="F2802A"/>
                </a:solidFill>
              </a:rPr>
              <a:t>SIRIO COLLECTION</a:t>
            </a:r>
            <a:endParaRPr sz="6600" dirty="0">
              <a:solidFill>
                <a:srgbClr val="F2802A"/>
              </a:solidFill>
            </a:endParaRPr>
          </a:p>
        </p:txBody>
      </p:sp>
      <p:sp>
        <p:nvSpPr>
          <p:cNvPr id="7" name="Rectangle 6"/>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pic>
        <p:nvPicPr>
          <p:cNvPr id="15" name="Picture 14" descr="A large white tub sitting next to a window&#10;&#10;Description automatically generated">
            <a:extLst>
              <a:ext uri="{FF2B5EF4-FFF2-40B4-BE49-F238E27FC236}">
                <a16:creationId xmlns:a16="http://schemas.microsoft.com/office/drawing/2014/main" id="{C181AB05-C4AE-4444-8570-A5B5A16FD4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563"/>
          <a:stretch/>
        </p:blipFill>
        <p:spPr>
          <a:xfrm>
            <a:off x="6502400" y="3632572"/>
            <a:ext cx="3506763" cy="2366535"/>
          </a:xfrm>
          <a:prstGeom prst="rect">
            <a:avLst/>
          </a:prstGeom>
        </p:spPr>
      </p:pic>
      <p:pic>
        <p:nvPicPr>
          <p:cNvPr id="19" name="Picture 18">
            <a:extLst>
              <a:ext uri="{FF2B5EF4-FFF2-40B4-BE49-F238E27FC236}">
                <a16:creationId xmlns:a16="http://schemas.microsoft.com/office/drawing/2014/main" id="{18BBA690-5DA2-42DE-B7F2-CD4647FB828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17709" y="3632571"/>
            <a:ext cx="3002428" cy="2369425"/>
          </a:xfrm>
          <a:prstGeom prst="rect">
            <a:avLst/>
          </a:prstGeom>
        </p:spPr>
      </p:pic>
      <p:grpSp>
        <p:nvGrpSpPr>
          <p:cNvPr id="5" name="Group 4">
            <a:extLst>
              <a:ext uri="{FF2B5EF4-FFF2-40B4-BE49-F238E27FC236}">
                <a16:creationId xmlns:a16="http://schemas.microsoft.com/office/drawing/2014/main" id="{7431F68C-5254-4D12-8E98-626A2BD10651}"/>
              </a:ext>
            </a:extLst>
          </p:cNvPr>
          <p:cNvGrpSpPr/>
          <p:nvPr/>
        </p:nvGrpSpPr>
        <p:grpSpPr>
          <a:xfrm>
            <a:off x="6502399" y="597497"/>
            <a:ext cx="6417736" cy="3035076"/>
            <a:chOff x="6541888" y="774700"/>
            <a:chExt cx="8734688" cy="4130809"/>
          </a:xfrm>
        </p:grpSpPr>
        <p:pic>
          <p:nvPicPr>
            <p:cNvPr id="13" name="Picture 12" descr="A large empty room&#10;&#10;Description automatically generated">
              <a:extLst>
                <a:ext uri="{FF2B5EF4-FFF2-40B4-BE49-F238E27FC236}">
                  <a16:creationId xmlns:a16="http://schemas.microsoft.com/office/drawing/2014/main" id="{1692A9E8-E3CA-4309-B690-97234901BE4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41888" y="779166"/>
              <a:ext cx="3501808" cy="4126343"/>
            </a:xfrm>
            <a:prstGeom prst="rect">
              <a:avLst/>
            </a:prstGeom>
          </p:spPr>
        </p:pic>
        <p:pic>
          <p:nvPicPr>
            <p:cNvPr id="64" name="Picture 63" descr="A picture containing indoor, window, large, table&#10;&#10;Description automatically generated">
              <a:extLst>
                <a:ext uri="{FF2B5EF4-FFF2-40B4-BE49-F238E27FC236}">
                  <a16:creationId xmlns:a16="http://schemas.microsoft.com/office/drawing/2014/main" id="{72E6907C-43FA-465E-819F-D90163FFC19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043697" y="774700"/>
              <a:ext cx="5232879" cy="4130809"/>
            </a:xfrm>
            <a:prstGeom prst="rect">
              <a:avLst/>
            </a:prstGeom>
          </p:spPr>
        </p:pic>
      </p:grpSp>
      <p:sp>
        <p:nvSpPr>
          <p:cNvPr id="4" name="Text Placeholder 3">
            <a:extLst>
              <a:ext uri="{FF2B5EF4-FFF2-40B4-BE49-F238E27FC236}">
                <a16:creationId xmlns:a16="http://schemas.microsoft.com/office/drawing/2014/main" id="{71B8500B-4827-4737-B932-E0738DA6FAB6}"/>
              </a:ext>
            </a:extLst>
          </p:cNvPr>
          <p:cNvSpPr>
            <a:spLocks noGrp="1"/>
          </p:cNvSpPr>
          <p:nvPr>
            <p:ph type="body" idx="1"/>
          </p:nvPr>
        </p:nvSpPr>
        <p:spPr>
          <a:xfrm>
            <a:off x="162544" y="1403498"/>
            <a:ext cx="6248400" cy="7570533"/>
          </a:xfrm>
        </p:spPr>
        <p:txBody>
          <a:bodyPr>
            <a:normAutofit fontScale="62500" lnSpcReduction="20000"/>
          </a:bodyPr>
          <a:lstStyle/>
          <a:p>
            <a:pPr lvl="0"/>
            <a:r>
              <a:rPr lang="en-US" sz="3200" dirty="0"/>
              <a:t>Made in Italy</a:t>
            </a:r>
          </a:p>
          <a:p>
            <a:pPr lvl="0"/>
            <a:r>
              <a:rPr lang="en-US" sz="3200" dirty="0"/>
              <a:t>Made of 304 stainless steel</a:t>
            </a:r>
          </a:p>
          <a:p>
            <a:pPr lvl="0"/>
            <a:r>
              <a:rPr lang="en-US" sz="3200" dirty="0"/>
              <a:t>Dry element technology: 10-15min heat up time</a:t>
            </a:r>
          </a:p>
          <a:p>
            <a:pPr lvl="0"/>
            <a:r>
              <a:rPr lang="en-US" sz="3200" dirty="0"/>
              <a:t>Stocked Finishes: Brushed, Polished, ORB and Satin Brass</a:t>
            </a:r>
          </a:p>
          <a:p>
            <a:pPr lvl="0"/>
            <a:r>
              <a:rPr lang="en-US" sz="3200" dirty="0"/>
              <a:t>Digital Heat Controller allows choice of 9 temperature levels</a:t>
            </a:r>
            <a:br>
              <a:rPr lang="en-US" sz="3200" dirty="0"/>
            </a:br>
            <a:r>
              <a:rPr lang="en-US" sz="2000" dirty="0"/>
              <a:t>(standard on all models except S2121 – optional)</a:t>
            </a:r>
          </a:p>
          <a:p>
            <a:pPr lvl="0"/>
            <a:r>
              <a:rPr lang="en-US" sz="3200" dirty="0"/>
              <a:t>Round horizontal bars, vertical bars have flat face with rounded edge</a:t>
            </a:r>
          </a:p>
          <a:p>
            <a:pPr lvl="0"/>
            <a:r>
              <a:rPr lang="en-US" sz="3200" dirty="0"/>
              <a:t>Dual-purpose function: Heated Towel rack and space heater</a:t>
            </a:r>
          </a:p>
          <a:p>
            <a:pPr lvl="0"/>
            <a:r>
              <a:rPr lang="en-US" sz="3200" dirty="0"/>
              <a:t>Accessories: Robe Hooks and timers can be added for more functionality (optional)</a:t>
            </a:r>
          </a:p>
          <a:p>
            <a:pPr lvl="0"/>
            <a:r>
              <a:rPr lang="en-US" sz="3200" dirty="0"/>
              <a:t>Custom sizes and finishes (RAL Colors) are available by special order</a:t>
            </a:r>
          </a:p>
        </p:txBody>
      </p:sp>
      <p:pic>
        <p:nvPicPr>
          <p:cNvPr id="10" name="Picture 9" descr="A white tub sitting next to a sink&#10;&#10;Description automatically generated">
            <a:extLst>
              <a:ext uri="{FF2B5EF4-FFF2-40B4-BE49-F238E27FC236}">
                <a16:creationId xmlns:a16="http://schemas.microsoft.com/office/drawing/2014/main" id="{15E0DF1B-60A8-43FC-A7E8-86985FA9135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 t="-1" r="-328"/>
          <a:stretch/>
        </p:blipFill>
        <p:spPr>
          <a:xfrm>
            <a:off x="6502400" y="5999108"/>
            <a:ext cx="3005454" cy="2983579"/>
          </a:xfrm>
          <a:prstGeom prst="rect">
            <a:avLst/>
          </a:prstGeom>
        </p:spPr>
      </p:pic>
      <p:grpSp>
        <p:nvGrpSpPr>
          <p:cNvPr id="16" name="Group 15">
            <a:extLst>
              <a:ext uri="{FF2B5EF4-FFF2-40B4-BE49-F238E27FC236}">
                <a16:creationId xmlns:a16="http://schemas.microsoft.com/office/drawing/2014/main" id="{503A0531-F404-4456-A14D-42759364896C}"/>
              </a:ext>
            </a:extLst>
          </p:cNvPr>
          <p:cNvGrpSpPr/>
          <p:nvPr/>
        </p:nvGrpSpPr>
        <p:grpSpPr>
          <a:xfrm>
            <a:off x="6502400" y="3218623"/>
            <a:ext cx="897356" cy="412173"/>
            <a:chOff x="-3001232" y="1665312"/>
            <a:chExt cx="897356" cy="412173"/>
          </a:xfrm>
        </p:grpSpPr>
        <p:sp>
          <p:nvSpPr>
            <p:cNvPr id="17" name="Rectangle 16">
              <a:extLst>
                <a:ext uri="{FF2B5EF4-FFF2-40B4-BE49-F238E27FC236}">
                  <a16:creationId xmlns:a16="http://schemas.microsoft.com/office/drawing/2014/main" id="{D58E27F0-8288-4967-B1E7-F4810F315D2E}"/>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8" name="TextBox 17">
              <a:extLst>
                <a:ext uri="{FF2B5EF4-FFF2-40B4-BE49-F238E27FC236}">
                  <a16:creationId xmlns:a16="http://schemas.microsoft.com/office/drawing/2014/main" id="{8FD90237-4F48-4085-B6BA-BAF24F4B2964}"/>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S2942P</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20" name="Group 19">
            <a:extLst>
              <a:ext uri="{FF2B5EF4-FFF2-40B4-BE49-F238E27FC236}">
                <a16:creationId xmlns:a16="http://schemas.microsoft.com/office/drawing/2014/main" id="{3B1F2B9B-6EF3-4F69-99DD-F20242E93FA2}"/>
              </a:ext>
            </a:extLst>
          </p:cNvPr>
          <p:cNvGrpSpPr/>
          <p:nvPr/>
        </p:nvGrpSpPr>
        <p:grpSpPr>
          <a:xfrm>
            <a:off x="12022779" y="3218622"/>
            <a:ext cx="897356" cy="412173"/>
            <a:chOff x="-3001232" y="1665312"/>
            <a:chExt cx="897356" cy="412173"/>
          </a:xfrm>
        </p:grpSpPr>
        <p:sp>
          <p:nvSpPr>
            <p:cNvPr id="21" name="Rectangle 20">
              <a:extLst>
                <a:ext uri="{FF2B5EF4-FFF2-40B4-BE49-F238E27FC236}">
                  <a16:creationId xmlns:a16="http://schemas.microsoft.com/office/drawing/2014/main" id="{80295B18-1BA9-4379-93BA-F20B6033686E}"/>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2" name="TextBox 21">
              <a:extLst>
                <a:ext uri="{FF2B5EF4-FFF2-40B4-BE49-F238E27FC236}">
                  <a16:creationId xmlns:a16="http://schemas.microsoft.com/office/drawing/2014/main" id="{B8E58CCE-1E59-42FD-A7AC-968342DAA30F}"/>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S2921B</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23" name="Group 22">
            <a:extLst>
              <a:ext uri="{FF2B5EF4-FFF2-40B4-BE49-F238E27FC236}">
                <a16:creationId xmlns:a16="http://schemas.microsoft.com/office/drawing/2014/main" id="{96DCAFA7-D49B-4BA4-B704-827E1FA45C11}"/>
              </a:ext>
            </a:extLst>
          </p:cNvPr>
          <p:cNvGrpSpPr/>
          <p:nvPr/>
        </p:nvGrpSpPr>
        <p:grpSpPr>
          <a:xfrm>
            <a:off x="9020352" y="5589824"/>
            <a:ext cx="897356" cy="412173"/>
            <a:chOff x="-3001232" y="1665312"/>
            <a:chExt cx="897356" cy="412173"/>
          </a:xfrm>
        </p:grpSpPr>
        <p:sp>
          <p:nvSpPr>
            <p:cNvPr id="24" name="Rectangle 23">
              <a:extLst>
                <a:ext uri="{FF2B5EF4-FFF2-40B4-BE49-F238E27FC236}">
                  <a16:creationId xmlns:a16="http://schemas.microsoft.com/office/drawing/2014/main" id="{31BAC9E5-AD91-4517-B42E-CFC8320AA4B7}"/>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5" name="TextBox 24">
              <a:extLst>
                <a:ext uri="{FF2B5EF4-FFF2-40B4-BE49-F238E27FC236}">
                  <a16:creationId xmlns:a16="http://schemas.microsoft.com/office/drawing/2014/main" id="{59A170F3-C53A-40B0-AF3B-9F48BE08AF66}"/>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S2942SB</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26" name="Group 25">
            <a:extLst>
              <a:ext uri="{FF2B5EF4-FFF2-40B4-BE49-F238E27FC236}">
                <a16:creationId xmlns:a16="http://schemas.microsoft.com/office/drawing/2014/main" id="{38E9A14C-459D-473A-9C3C-9BDE6D498C28}"/>
              </a:ext>
            </a:extLst>
          </p:cNvPr>
          <p:cNvGrpSpPr/>
          <p:nvPr/>
        </p:nvGrpSpPr>
        <p:grpSpPr>
          <a:xfrm>
            <a:off x="8600681" y="8570514"/>
            <a:ext cx="897356" cy="412173"/>
            <a:chOff x="-3001232" y="1665312"/>
            <a:chExt cx="897356" cy="412173"/>
          </a:xfrm>
        </p:grpSpPr>
        <p:sp>
          <p:nvSpPr>
            <p:cNvPr id="27" name="Rectangle 26">
              <a:extLst>
                <a:ext uri="{FF2B5EF4-FFF2-40B4-BE49-F238E27FC236}">
                  <a16:creationId xmlns:a16="http://schemas.microsoft.com/office/drawing/2014/main" id="{A59774EC-DCEE-4267-8B08-52EAFD6C9E60}"/>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8" name="TextBox 27">
              <a:extLst>
                <a:ext uri="{FF2B5EF4-FFF2-40B4-BE49-F238E27FC236}">
                  <a16:creationId xmlns:a16="http://schemas.microsoft.com/office/drawing/2014/main" id="{8E1BCEA9-293B-4E8F-8A32-F5E447C7E47A}"/>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S2142B</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29" name="Group 28">
            <a:extLst>
              <a:ext uri="{FF2B5EF4-FFF2-40B4-BE49-F238E27FC236}">
                <a16:creationId xmlns:a16="http://schemas.microsoft.com/office/drawing/2014/main" id="{0EDD9E38-5176-49CD-8CBB-C92E4102DB1A}"/>
              </a:ext>
            </a:extLst>
          </p:cNvPr>
          <p:cNvGrpSpPr/>
          <p:nvPr/>
        </p:nvGrpSpPr>
        <p:grpSpPr>
          <a:xfrm>
            <a:off x="12022779" y="8561858"/>
            <a:ext cx="897356" cy="412173"/>
            <a:chOff x="-3001232" y="1665312"/>
            <a:chExt cx="897356" cy="412173"/>
          </a:xfrm>
        </p:grpSpPr>
        <p:sp>
          <p:nvSpPr>
            <p:cNvPr id="30" name="Rectangle 29">
              <a:extLst>
                <a:ext uri="{FF2B5EF4-FFF2-40B4-BE49-F238E27FC236}">
                  <a16:creationId xmlns:a16="http://schemas.microsoft.com/office/drawing/2014/main" id="{94DD56BE-AB02-46E8-8DDB-BBE8AA4C0254}"/>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31" name="TextBox 30">
              <a:extLst>
                <a:ext uri="{FF2B5EF4-FFF2-40B4-BE49-F238E27FC236}">
                  <a16:creationId xmlns:a16="http://schemas.microsoft.com/office/drawing/2014/main" id="{572822F0-BB4C-4EA8-B7F1-FC219418AAFB}"/>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S2133O</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32" name="Group 31">
            <a:extLst>
              <a:ext uri="{FF2B5EF4-FFF2-40B4-BE49-F238E27FC236}">
                <a16:creationId xmlns:a16="http://schemas.microsoft.com/office/drawing/2014/main" id="{B5E0A243-71C4-4A23-B954-1AB603E78B16}"/>
              </a:ext>
            </a:extLst>
          </p:cNvPr>
          <p:cNvGrpSpPr/>
          <p:nvPr/>
        </p:nvGrpSpPr>
        <p:grpSpPr>
          <a:xfrm>
            <a:off x="12022781" y="5590098"/>
            <a:ext cx="897356" cy="412173"/>
            <a:chOff x="-3001232" y="1665312"/>
            <a:chExt cx="897356" cy="412173"/>
          </a:xfrm>
        </p:grpSpPr>
        <p:sp>
          <p:nvSpPr>
            <p:cNvPr id="33" name="Rectangle 32">
              <a:extLst>
                <a:ext uri="{FF2B5EF4-FFF2-40B4-BE49-F238E27FC236}">
                  <a16:creationId xmlns:a16="http://schemas.microsoft.com/office/drawing/2014/main" id="{1AAC18B5-9E9E-43C2-9CAC-84692BAD4CB9}"/>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34" name="TextBox 33">
              <a:extLst>
                <a:ext uri="{FF2B5EF4-FFF2-40B4-BE49-F238E27FC236}">
                  <a16:creationId xmlns:a16="http://schemas.microsoft.com/office/drawing/2014/main" id="{CFEECFDE-E4D3-4E97-9CAD-EB9752BC5C4E}"/>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S2121P</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254000" y="-152400"/>
            <a:ext cx="5859722" cy="1739422"/>
          </a:xfrm>
          <a:prstGeom prst="rect">
            <a:avLst/>
          </a:prstGeom>
        </p:spPr>
        <p:txBody>
          <a:bodyPr/>
          <a:lstStyle/>
          <a:p>
            <a:pPr lvl="0" algn="l" defTabSz="566674">
              <a:defRPr sz="1800"/>
            </a:pPr>
            <a:r>
              <a:rPr lang="en-US" sz="1940" cap="all" dirty="0">
                <a:latin typeface="+mn-lt"/>
                <a:ea typeface="+mn-ea"/>
                <a:cs typeface="+mn-cs"/>
                <a:sym typeface="Ropa Sans"/>
              </a:rPr>
              <a:t>HEATED TOWEL RACK / SPACE HEATER</a:t>
            </a:r>
            <a:r>
              <a:rPr sz="1940" cap="all" dirty="0">
                <a:latin typeface="+mn-lt"/>
                <a:ea typeface="+mn-ea"/>
                <a:cs typeface="+mn-cs"/>
                <a:sym typeface="Ropa Sans"/>
              </a:rPr>
              <a:t>:</a:t>
            </a:r>
          </a:p>
          <a:p>
            <a:pPr lvl="0" algn="l" defTabSz="566674">
              <a:defRPr sz="1800"/>
            </a:pPr>
            <a:r>
              <a:rPr lang="en-US" sz="6600" dirty="0">
                <a:solidFill>
                  <a:srgbClr val="F2802A"/>
                </a:solidFill>
              </a:rPr>
              <a:t>QUADRO COLLECTION</a:t>
            </a:r>
            <a:endParaRPr sz="6600" dirty="0">
              <a:solidFill>
                <a:srgbClr val="F2802A"/>
              </a:solidFill>
            </a:endParaRPr>
          </a:p>
        </p:txBody>
      </p:sp>
      <p:sp>
        <p:nvSpPr>
          <p:cNvPr id="69" name="Shape 69"/>
          <p:cNvSpPr>
            <a:spLocks noGrp="1"/>
          </p:cNvSpPr>
          <p:nvPr>
            <p:ph type="body" idx="1"/>
          </p:nvPr>
        </p:nvSpPr>
        <p:spPr>
          <a:xfrm>
            <a:off x="253999" y="1350335"/>
            <a:ext cx="6360557" cy="7653965"/>
          </a:xfrm>
          <a:prstGeom prst="rect">
            <a:avLst/>
          </a:prstGeom>
        </p:spPr>
        <p:txBody>
          <a:bodyPr>
            <a:normAutofit fontScale="77500" lnSpcReduction="20000"/>
          </a:bodyPr>
          <a:lstStyle/>
          <a:p>
            <a:pPr lvl="0"/>
            <a:r>
              <a:rPr lang="en-US" dirty="0"/>
              <a:t>Made in Italy</a:t>
            </a:r>
          </a:p>
          <a:p>
            <a:pPr lvl="0"/>
            <a:r>
              <a:rPr lang="en-US" dirty="0"/>
              <a:t>Made of 304 stainless steel</a:t>
            </a:r>
          </a:p>
          <a:p>
            <a:pPr lvl="0"/>
            <a:r>
              <a:rPr lang="en-US" dirty="0"/>
              <a:t>Dry element technology: 10-15min heat up time</a:t>
            </a:r>
          </a:p>
          <a:p>
            <a:pPr lvl="0"/>
            <a:r>
              <a:rPr lang="en-US" sz="2800" dirty="0"/>
              <a:t>Stocked Finishes</a:t>
            </a:r>
            <a:r>
              <a:rPr lang="en-US" dirty="0"/>
              <a:t>: Brushed, Polished and Matte Black</a:t>
            </a:r>
          </a:p>
          <a:p>
            <a:pPr lvl="0"/>
            <a:r>
              <a:rPr lang="en-US" dirty="0"/>
              <a:t>Digital Heat Controller allows choice of 9 temperature levels </a:t>
            </a:r>
            <a:r>
              <a:rPr lang="en-US" sz="1800" dirty="0"/>
              <a:t>(standard on all models except Q2016 – optional)</a:t>
            </a:r>
          </a:p>
          <a:p>
            <a:pPr lvl="0"/>
            <a:r>
              <a:rPr lang="en-US" dirty="0"/>
              <a:t>Square bars offer a sleek, modern design</a:t>
            </a:r>
          </a:p>
          <a:p>
            <a:pPr lvl="0"/>
            <a:r>
              <a:rPr lang="en-US" dirty="0"/>
              <a:t>Dual-purpose function: Heated Towel rack and space heater</a:t>
            </a:r>
          </a:p>
          <a:p>
            <a:pPr lvl="0"/>
            <a:r>
              <a:rPr lang="en-US" dirty="0"/>
              <a:t>Accessories: Robe Hooks and timers can be added for more functionality (optional)</a:t>
            </a:r>
          </a:p>
          <a:p>
            <a:pPr lvl="0"/>
            <a:r>
              <a:rPr lang="en-US" dirty="0"/>
              <a:t>Custom sizes and finishes (RAL Colors) are available by special order </a:t>
            </a:r>
          </a:p>
        </p:txBody>
      </p:sp>
      <p:sp>
        <p:nvSpPr>
          <p:cNvPr id="7" name="Rectangle 6"/>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grpSp>
        <p:nvGrpSpPr>
          <p:cNvPr id="2" name="Group 1">
            <a:extLst>
              <a:ext uri="{FF2B5EF4-FFF2-40B4-BE49-F238E27FC236}">
                <a16:creationId xmlns:a16="http://schemas.microsoft.com/office/drawing/2014/main" id="{99FF0798-5864-46F7-AC45-033C95E838AF}"/>
              </a:ext>
            </a:extLst>
          </p:cNvPr>
          <p:cNvGrpSpPr/>
          <p:nvPr/>
        </p:nvGrpSpPr>
        <p:grpSpPr>
          <a:xfrm>
            <a:off x="7196447" y="311311"/>
            <a:ext cx="5389253" cy="8178710"/>
            <a:chOff x="7992094" y="311311"/>
            <a:chExt cx="4593606" cy="6971239"/>
          </a:xfrm>
        </p:grpSpPr>
        <p:pic>
          <p:nvPicPr>
            <p:cNvPr id="15" name="pasted-image.png">
              <a:extLst>
                <a:ext uri="{FF2B5EF4-FFF2-40B4-BE49-F238E27FC236}">
                  <a16:creationId xmlns:a16="http://schemas.microsoft.com/office/drawing/2014/main" id="{F2AD2450-D737-40AA-9F99-7BE2E1E2CB9D}"/>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7992094" y="4904917"/>
              <a:ext cx="2341235" cy="2377633"/>
            </a:xfrm>
            <a:prstGeom prst="rect">
              <a:avLst/>
            </a:prstGeom>
            <a:ln w="12700">
              <a:miter lim="400000"/>
            </a:ln>
          </p:spPr>
        </p:pic>
        <p:pic>
          <p:nvPicPr>
            <p:cNvPr id="17" name="Picture 16" descr="A large white building&#10;&#10;Description automatically generated">
              <a:extLst>
                <a:ext uri="{FF2B5EF4-FFF2-40B4-BE49-F238E27FC236}">
                  <a16:creationId xmlns:a16="http://schemas.microsoft.com/office/drawing/2014/main" id="{3C79EF84-227F-4D22-B0C3-207F8F9E917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92094" y="311311"/>
              <a:ext cx="4593606" cy="4593606"/>
            </a:xfrm>
            <a:prstGeom prst="rect">
              <a:avLst/>
            </a:prstGeom>
          </p:spPr>
        </p:pic>
        <p:pic>
          <p:nvPicPr>
            <p:cNvPr id="18" name="Picture 17" descr="A large white tub sitting next to a window&#10;&#10;Description automatically generated">
              <a:extLst>
                <a:ext uri="{FF2B5EF4-FFF2-40B4-BE49-F238E27FC236}">
                  <a16:creationId xmlns:a16="http://schemas.microsoft.com/office/drawing/2014/main" id="{41E424A7-E01C-426A-866C-3191B8CB07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333329" y="4904916"/>
              <a:ext cx="2252371" cy="2377633"/>
            </a:xfrm>
            <a:prstGeom prst="rect">
              <a:avLst/>
            </a:prstGeom>
          </p:spPr>
        </p:pic>
      </p:grpSp>
      <p:grpSp>
        <p:nvGrpSpPr>
          <p:cNvPr id="10" name="Group 9">
            <a:extLst>
              <a:ext uri="{FF2B5EF4-FFF2-40B4-BE49-F238E27FC236}">
                <a16:creationId xmlns:a16="http://schemas.microsoft.com/office/drawing/2014/main" id="{9F2BB62D-B181-44D4-B989-8078A5E93B45}"/>
              </a:ext>
            </a:extLst>
          </p:cNvPr>
          <p:cNvGrpSpPr/>
          <p:nvPr/>
        </p:nvGrpSpPr>
        <p:grpSpPr>
          <a:xfrm>
            <a:off x="11472530" y="5288389"/>
            <a:ext cx="1113170" cy="412173"/>
            <a:chOff x="-3001232" y="1665312"/>
            <a:chExt cx="897356" cy="412173"/>
          </a:xfrm>
        </p:grpSpPr>
        <p:sp>
          <p:nvSpPr>
            <p:cNvPr id="11" name="Rectangle 10">
              <a:extLst>
                <a:ext uri="{FF2B5EF4-FFF2-40B4-BE49-F238E27FC236}">
                  <a16:creationId xmlns:a16="http://schemas.microsoft.com/office/drawing/2014/main" id="{3219183E-77B8-4C52-83FF-BB60D9E5EADD}"/>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2" name="TextBox 11">
              <a:extLst>
                <a:ext uri="{FF2B5EF4-FFF2-40B4-BE49-F238E27FC236}">
                  <a16:creationId xmlns:a16="http://schemas.microsoft.com/office/drawing/2014/main" id="{98146B51-70B7-4D72-933B-369D04977F91}"/>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Q2842MB</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13" name="Group 12">
            <a:extLst>
              <a:ext uri="{FF2B5EF4-FFF2-40B4-BE49-F238E27FC236}">
                <a16:creationId xmlns:a16="http://schemas.microsoft.com/office/drawing/2014/main" id="{DC08F503-774C-4F94-B83C-F1209AC512AE}"/>
              </a:ext>
            </a:extLst>
          </p:cNvPr>
          <p:cNvGrpSpPr/>
          <p:nvPr/>
        </p:nvGrpSpPr>
        <p:grpSpPr>
          <a:xfrm>
            <a:off x="7196447" y="8074465"/>
            <a:ext cx="897356" cy="412173"/>
            <a:chOff x="-3001232" y="1665312"/>
            <a:chExt cx="897356" cy="412173"/>
          </a:xfrm>
        </p:grpSpPr>
        <p:sp>
          <p:nvSpPr>
            <p:cNvPr id="14" name="Rectangle 13">
              <a:extLst>
                <a:ext uri="{FF2B5EF4-FFF2-40B4-BE49-F238E27FC236}">
                  <a16:creationId xmlns:a16="http://schemas.microsoft.com/office/drawing/2014/main" id="{053E205C-4ACA-4589-A857-B5576C7FD45D}"/>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6" name="TextBox 15">
              <a:extLst>
                <a:ext uri="{FF2B5EF4-FFF2-40B4-BE49-F238E27FC236}">
                  <a16:creationId xmlns:a16="http://schemas.microsoft.com/office/drawing/2014/main" id="{4E2D60D5-0D15-439F-82FB-34B262AC1999}"/>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Q2042B</a:t>
              </a:r>
            </a:p>
          </p:txBody>
        </p:sp>
      </p:grpSp>
      <p:grpSp>
        <p:nvGrpSpPr>
          <p:cNvPr id="19" name="Group 18">
            <a:extLst>
              <a:ext uri="{FF2B5EF4-FFF2-40B4-BE49-F238E27FC236}">
                <a16:creationId xmlns:a16="http://schemas.microsoft.com/office/drawing/2014/main" id="{C92600BA-5CCC-4EFF-9159-E592B4DD6D27}"/>
              </a:ext>
            </a:extLst>
          </p:cNvPr>
          <p:cNvGrpSpPr/>
          <p:nvPr/>
        </p:nvGrpSpPr>
        <p:grpSpPr>
          <a:xfrm>
            <a:off x="9943201" y="8065523"/>
            <a:ext cx="897356" cy="412173"/>
            <a:chOff x="-3001232" y="1665312"/>
            <a:chExt cx="897356" cy="412173"/>
          </a:xfrm>
        </p:grpSpPr>
        <p:sp>
          <p:nvSpPr>
            <p:cNvPr id="20" name="Rectangle 19">
              <a:extLst>
                <a:ext uri="{FF2B5EF4-FFF2-40B4-BE49-F238E27FC236}">
                  <a16:creationId xmlns:a16="http://schemas.microsoft.com/office/drawing/2014/main" id="{3D2D0A04-6503-4F61-8E18-1158BE61819E}"/>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1" name="TextBox 20">
              <a:extLst>
                <a:ext uri="{FF2B5EF4-FFF2-40B4-BE49-F238E27FC236}">
                  <a16:creationId xmlns:a16="http://schemas.microsoft.com/office/drawing/2014/main" id="{34F8CC32-6F9D-4673-8DD4-9248C29A8F05}"/>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Q2033P</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spTree>
    <p:extLst>
      <p:ext uri="{BB962C8B-B14F-4D97-AF65-F5344CB8AC3E}">
        <p14:creationId xmlns:p14="http://schemas.microsoft.com/office/powerpoint/2010/main" val="27805785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241300" y="-152400"/>
            <a:ext cx="5904320" cy="1739422"/>
          </a:xfrm>
          <a:prstGeom prst="rect">
            <a:avLst/>
          </a:prstGeom>
        </p:spPr>
        <p:txBody>
          <a:bodyPr/>
          <a:lstStyle/>
          <a:p>
            <a:pPr lvl="0" algn="l">
              <a:defRPr sz="1800"/>
            </a:pPr>
            <a:r>
              <a:rPr lang="en-US" sz="2000" cap="all" dirty="0">
                <a:latin typeface="+mn-lt"/>
                <a:ea typeface="+mn-ea"/>
                <a:cs typeface="+mn-cs"/>
                <a:sym typeface="Ropa Sans"/>
              </a:rPr>
              <a:t>HEATED TOWEL RACK / SPACE HEATER</a:t>
            </a:r>
            <a:r>
              <a:rPr sz="2000" cap="all" dirty="0">
                <a:latin typeface="+mn-lt"/>
                <a:ea typeface="+mn-ea"/>
                <a:cs typeface="+mn-cs"/>
                <a:sym typeface="Ropa Sans"/>
              </a:rPr>
              <a:t>:</a:t>
            </a:r>
          </a:p>
          <a:p>
            <a:pPr lvl="0" algn="l">
              <a:defRPr sz="1800"/>
            </a:pPr>
            <a:r>
              <a:rPr lang="en-US" sz="6600" dirty="0">
                <a:solidFill>
                  <a:srgbClr val="F2802A"/>
                </a:solidFill>
              </a:rPr>
              <a:t>VEGA COLLECTION</a:t>
            </a:r>
            <a:endParaRPr sz="6600" dirty="0">
              <a:solidFill>
                <a:srgbClr val="F2802A"/>
              </a:solidFill>
            </a:endParaRPr>
          </a:p>
        </p:txBody>
      </p:sp>
      <p:sp>
        <p:nvSpPr>
          <p:cNvPr id="75" name="Shape 75"/>
          <p:cNvSpPr>
            <a:spLocks noGrp="1"/>
          </p:cNvSpPr>
          <p:nvPr>
            <p:ph type="body" idx="1"/>
          </p:nvPr>
        </p:nvSpPr>
        <p:spPr>
          <a:xfrm>
            <a:off x="241299" y="1587022"/>
            <a:ext cx="7465787" cy="7417278"/>
          </a:xfrm>
          <a:prstGeom prst="rect">
            <a:avLst/>
          </a:prstGeom>
        </p:spPr>
        <p:txBody>
          <a:bodyPr>
            <a:normAutofit fontScale="70000" lnSpcReduction="20000"/>
          </a:bodyPr>
          <a:lstStyle/>
          <a:p>
            <a:pPr lvl="0"/>
            <a:r>
              <a:rPr lang="en-US" sz="3200" dirty="0"/>
              <a:t>Made in Italy</a:t>
            </a:r>
          </a:p>
          <a:p>
            <a:pPr lvl="0"/>
            <a:r>
              <a:rPr lang="en-US" sz="3200" dirty="0"/>
              <a:t>Made of 304 stainless steel</a:t>
            </a:r>
          </a:p>
          <a:p>
            <a:pPr lvl="0"/>
            <a:r>
              <a:rPr lang="en-US" sz="3200" dirty="0"/>
              <a:t>Dry element technology: 10-15min heat up time</a:t>
            </a:r>
          </a:p>
          <a:p>
            <a:pPr lvl="0"/>
            <a:r>
              <a:rPr lang="en-US" sz="3200" dirty="0"/>
              <a:t>Stocked Finishes: Brushed, Polished, Matte Black &amp; White</a:t>
            </a:r>
          </a:p>
          <a:p>
            <a:r>
              <a:rPr lang="en-US" sz="3200" dirty="0"/>
              <a:t>Flat panels give a modern edge and provide a large surface area to dry and warm </a:t>
            </a:r>
          </a:p>
          <a:p>
            <a:pPr lvl="0"/>
            <a:r>
              <a:rPr lang="en-US" sz="3200" dirty="0"/>
              <a:t>Digital Heat Controller allows choice of 9 temperature levels (included with all models)</a:t>
            </a:r>
          </a:p>
          <a:p>
            <a:pPr lvl="0"/>
            <a:r>
              <a:rPr lang="en-US" sz="3200" dirty="0"/>
              <a:t>Dual-purpose function: Heated Towel rack and space heater</a:t>
            </a:r>
          </a:p>
          <a:p>
            <a:pPr lvl="0"/>
            <a:r>
              <a:rPr lang="en-US" sz="3200" dirty="0"/>
              <a:t>Accessories: Robe Hooks and timers can be added for more functionality (optional)</a:t>
            </a:r>
          </a:p>
          <a:p>
            <a:pPr lvl="0"/>
            <a:r>
              <a:rPr lang="en-US" sz="3200" dirty="0"/>
              <a:t>Custom sizes and finishes (RAL Colors) are available by special order </a:t>
            </a:r>
          </a:p>
        </p:txBody>
      </p:sp>
      <p:sp>
        <p:nvSpPr>
          <p:cNvPr id="9" name="Rectangle 8"/>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pic>
        <p:nvPicPr>
          <p:cNvPr id="11" name="Picture 10" descr="A bathroom with a large window&#10;&#10;Description automatically generated">
            <a:extLst>
              <a:ext uri="{FF2B5EF4-FFF2-40B4-BE49-F238E27FC236}">
                <a16:creationId xmlns:a16="http://schemas.microsoft.com/office/drawing/2014/main" id="{45E73E74-567A-4BE7-AEC2-70832AEDFF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6785" y="3898819"/>
            <a:ext cx="4716716" cy="4716716"/>
          </a:xfrm>
          <a:prstGeom prst="rect">
            <a:avLst/>
          </a:prstGeom>
        </p:spPr>
      </p:pic>
      <p:pic>
        <p:nvPicPr>
          <p:cNvPr id="13" name="Picture 12">
            <a:extLst>
              <a:ext uri="{FF2B5EF4-FFF2-40B4-BE49-F238E27FC236}">
                <a16:creationId xmlns:a16="http://schemas.microsoft.com/office/drawing/2014/main" id="{0DB6189C-452F-43F8-9D8E-0882DB2F43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46785" y="605308"/>
            <a:ext cx="4716716" cy="3293512"/>
          </a:xfrm>
          <a:prstGeom prst="rect">
            <a:avLst/>
          </a:prstGeom>
        </p:spPr>
      </p:pic>
      <p:grpSp>
        <p:nvGrpSpPr>
          <p:cNvPr id="8" name="Group 7">
            <a:extLst>
              <a:ext uri="{FF2B5EF4-FFF2-40B4-BE49-F238E27FC236}">
                <a16:creationId xmlns:a16="http://schemas.microsoft.com/office/drawing/2014/main" id="{FCF0CA28-C8DA-426E-9C1F-12C7766D464B}"/>
              </a:ext>
            </a:extLst>
          </p:cNvPr>
          <p:cNvGrpSpPr/>
          <p:nvPr/>
        </p:nvGrpSpPr>
        <p:grpSpPr>
          <a:xfrm>
            <a:off x="8048062" y="8203362"/>
            <a:ext cx="897356" cy="412173"/>
            <a:chOff x="-3001232" y="1665312"/>
            <a:chExt cx="897356" cy="412173"/>
          </a:xfrm>
        </p:grpSpPr>
        <p:sp>
          <p:nvSpPr>
            <p:cNvPr id="12" name="Rectangle 11">
              <a:extLst>
                <a:ext uri="{FF2B5EF4-FFF2-40B4-BE49-F238E27FC236}">
                  <a16:creationId xmlns:a16="http://schemas.microsoft.com/office/drawing/2014/main" id="{2954B64F-7A08-4180-8D5B-29CAE77586A7}"/>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4" name="TextBox 13">
              <a:extLst>
                <a:ext uri="{FF2B5EF4-FFF2-40B4-BE49-F238E27FC236}">
                  <a16:creationId xmlns:a16="http://schemas.microsoft.com/office/drawing/2014/main" id="{EA978ABD-38EE-4FB7-A2A3-A879B45A351D}"/>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V2356MB</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18" name="Group 17">
            <a:extLst>
              <a:ext uri="{FF2B5EF4-FFF2-40B4-BE49-F238E27FC236}">
                <a16:creationId xmlns:a16="http://schemas.microsoft.com/office/drawing/2014/main" id="{116E200A-1917-4680-BC6F-1D2D519B065E}"/>
              </a:ext>
            </a:extLst>
          </p:cNvPr>
          <p:cNvGrpSpPr/>
          <p:nvPr/>
        </p:nvGrpSpPr>
        <p:grpSpPr>
          <a:xfrm>
            <a:off x="8046785" y="3482142"/>
            <a:ext cx="897356" cy="412173"/>
            <a:chOff x="-3001232" y="1665312"/>
            <a:chExt cx="897356" cy="412173"/>
          </a:xfrm>
        </p:grpSpPr>
        <p:sp>
          <p:nvSpPr>
            <p:cNvPr id="19" name="Rectangle 18">
              <a:extLst>
                <a:ext uri="{FF2B5EF4-FFF2-40B4-BE49-F238E27FC236}">
                  <a16:creationId xmlns:a16="http://schemas.microsoft.com/office/drawing/2014/main" id="{206857AD-FC1B-4D7A-9E2F-E68BD5F6E6DB}"/>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0" name="TextBox 19">
              <a:extLst>
                <a:ext uri="{FF2B5EF4-FFF2-40B4-BE49-F238E27FC236}">
                  <a16:creationId xmlns:a16="http://schemas.microsoft.com/office/drawing/2014/main" id="{68C1F119-EBC8-4D50-8CD8-CCF446CF9023}"/>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V2338W</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spTree>
    <p:extLst>
      <p:ext uri="{BB962C8B-B14F-4D97-AF65-F5344CB8AC3E}">
        <p14:creationId xmlns:p14="http://schemas.microsoft.com/office/powerpoint/2010/main" val="365526532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indoor, cabinet, wood, wooden&#10;&#10;Description automatically generated">
            <a:extLst>
              <a:ext uri="{FF2B5EF4-FFF2-40B4-BE49-F238E27FC236}">
                <a16:creationId xmlns:a16="http://schemas.microsoft.com/office/drawing/2014/main" id="{26A1B45D-ABCD-405A-B776-A9E99AAC41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92496" y="5241701"/>
            <a:ext cx="2108797" cy="2299782"/>
          </a:xfrm>
          <a:prstGeom prst="rect">
            <a:avLst/>
          </a:prstGeom>
        </p:spPr>
      </p:pic>
      <p:sp>
        <p:nvSpPr>
          <p:cNvPr id="82" name="Shape 82"/>
          <p:cNvSpPr>
            <a:spLocks noGrp="1"/>
          </p:cNvSpPr>
          <p:nvPr>
            <p:ph type="title"/>
          </p:nvPr>
        </p:nvSpPr>
        <p:spPr>
          <a:xfrm>
            <a:off x="279399" y="-152400"/>
            <a:ext cx="6223001" cy="1739421"/>
          </a:xfrm>
          <a:prstGeom prst="rect">
            <a:avLst/>
          </a:prstGeom>
        </p:spPr>
        <p:txBody>
          <a:bodyPr/>
          <a:lstStyle/>
          <a:p>
            <a:pPr lvl="0" algn="l">
              <a:defRPr sz="1800"/>
            </a:pPr>
            <a:r>
              <a:rPr lang="en-US" sz="2000" cap="all" dirty="0">
                <a:latin typeface="+mn-lt"/>
                <a:ea typeface="+mn-ea"/>
                <a:cs typeface="+mn-cs"/>
                <a:sym typeface="Ropa Sans"/>
              </a:rPr>
              <a:t>HEATED TOWEL RACK / SPACE HEATER</a:t>
            </a:r>
            <a:r>
              <a:rPr sz="2000" cap="all" dirty="0">
                <a:latin typeface="+mn-lt"/>
                <a:ea typeface="+mn-ea"/>
                <a:cs typeface="+mn-cs"/>
                <a:sym typeface="Ropa Sans"/>
              </a:rPr>
              <a:t>:</a:t>
            </a:r>
          </a:p>
          <a:p>
            <a:pPr lvl="0" algn="l">
              <a:defRPr sz="1800"/>
            </a:pPr>
            <a:r>
              <a:rPr lang="en-US" sz="6600" dirty="0">
                <a:solidFill>
                  <a:srgbClr val="F2802A"/>
                </a:solidFill>
              </a:rPr>
              <a:t>ANTUS COLLECTION</a:t>
            </a:r>
            <a:endParaRPr sz="6600" dirty="0">
              <a:solidFill>
                <a:srgbClr val="F2802A"/>
              </a:solidFill>
            </a:endParaRPr>
          </a:p>
        </p:txBody>
      </p:sp>
      <p:sp>
        <p:nvSpPr>
          <p:cNvPr id="83" name="Shape 83"/>
          <p:cNvSpPr>
            <a:spLocks noGrp="1"/>
          </p:cNvSpPr>
          <p:nvPr>
            <p:ph type="body" idx="1"/>
          </p:nvPr>
        </p:nvSpPr>
        <p:spPr>
          <a:xfrm>
            <a:off x="419099" y="1587021"/>
            <a:ext cx="8042321" cy="7417279"/>
          </a:xfrm>
          <a:prstGeom prst="rect">
            <a:avLst/>
          </a:prstGeom>
        </p:spPr>
        <p:txBody>
          <a:bodyPr>
            <a:normAutofit fontScale="77500" lnSpcReduction="20000"/>
          </a:bodyPr>
          <a:lstStyle/>
          <a:p>
            <a:pPr lvl="0"/>
            <a:r>
              <a:rPr lang="en-US" sz="3200" dirty="0"/>
              <a:t>Made in Italy</a:t>
            </a:r>
          </a:p>
          <a:p>
            <a:pPr lvl="0"/>
            <a:r>
              <a:rPr lang="en-US" sz="3200" dirty="0"/>
              <a:t>Made of 304 stainless steel</a:t>
            </a:r>
          </a:p>
          <a:p>
            <a:pPr lvl="0"/>
            <a:r>
              <a:rPr lang="en-US" sz="3200" dirty="0"/>
              <a:t>Dry element technology: 10-15min heat up time</a:t>
            </a:r>
          </a:p>
          <a:p>
            <a:pPr lvl="0"/>
            <a:r>
              <a:rPr lang="en-US" sz="3200" dirty="0"/>
              <a:t>Stocked Finishes: Brushed &amp; Polished</a:t>
            </a:r>
          </a:p>
          <a:p>
            <a:pPr lvl="0"/>
            <a:r>
              <a:rPr lang="en-US" sz="3200" dirty="0"/>
              <a:t>Round horizontal and vertical bars for that classic heated towel rack design</a:t>
            </a:r>
          </a:p>
          <a:p>
            <a:pPr lvl="0"/>
            <a:r>
              <a:rPr lang="en-US" sz="3200" dirty="0"/>
              <a:t>Digital Heat Controller allows choice of 9 temperature levels (included with all models) </a:t>
            </a:r>
          </a:p>
          <a:p>
            <a:pPr lvl="0"/>
            <a:r>
              <a:rPr lang="en-US" sz="3200" dirty="0"/>
              <a:t>Dual-purpose function: Heated Towel rack and space heater</a:t>
            </a:r>
          </a:p>
          <a:p>
            <a:pPr lvl="0"/>
            <a:r>
              <a:rPr lang="en-US" sz="3200" dirty="0"/>
              <a:t>Accessories: Robe Hooks and timers can be added for more functionality (optional)</a:t>
            </a:r>
          </a:p>
          <a:p>
            <a:pPr lvl="0"/>
            <a:r>
              <a:rPr lang="en-US" sz="3200" dirty="0"/>
              <a:t>Custom sizes are available by special order </a:t>
            </a:r>
          </a:p>
        </p:txBody>
      </p:sp>
      <p:sp>
        <p:nvSpPr>
          <p:cNvPr id="7" name="Rectangle 6"/>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grpSp>
        <p:nvGrpSpPr>
          <p:cNvPr id="15" name="Group 14">
            <a:extLst>
              <a:ext uri="{FF2B5EF4-FFF2-40B4-BE49-F238E27FC236}">
                <a16:creationId xmlns:a16="http://schemas.microsoft.com/office/drawing/2014/main" id="{8E132A2E-E219-469F-805A-AE8C9B73F698}"/>
              </a:ext>
            </a:extLst>
          </p:cNvPr>
          <p:cNvGrpSpPr/>
          <p:nvPr/>
        </p:nvGrpSpPr>
        <p:grpSpPr>
          <a:xfrm>
            <a:off x="12003937" y="7129310"/>
            <a:ext cx="897356" cy="412173"/>
            <a:chOff x="-3001232" y="1665312"/>
            <a:chExt cx="897356" cy="412173"/>
          </a:xfrm>
        </p:grpSpPr>
        <p:sp>
          <p:nvSpPr>
            <p:cNvPr id="16" name="Rectangle 15">
              <a:extLst>
                <a:ext uri="{FF2B5EF4-FFF2-40B4-BE49-F238E27FC236}">
                  <a16:creationId xmlns:a16="http://schemas.microsoft.com/office/drawing/2014/main" id="{F4E82584-CB8F-448D-9C5C-A75B20841F87}"/>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7" name="TextBox 16">
              <a:extLst>
                <a:ext uri="{FF2B5EF4-FFF2-40B4-BE49-F238E27FC236}">
                  <a16:creationId xmlns:a16="http://schemas.microsoft.com/office/drawing/2014/main" id="{FD676E83-1858-4781-9C28-2FF900E37642}"/>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A2056B</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pic>
        <p:nvPicPr>
          <p:cNvPr id="14" name="Picture 13" descr="A room with a large window&#10;&#10;Description automatically generated">
            <a:extLst>
              <a:ext uri="{FF2B5EF4-FFF2-40B4-BE49-F238E27FC236}">
                <a16:creationId xmlns:a16="http://schemas.microsoft.com/office/drawing/2014/main" id="{DD245339-5C92-4974-99B4-05022D95C5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25185" y="2938201"/>
            <a:ext cx="4076108" cy="2297442"/>
          </a:xfrm>
          <a:prstGeom prst="rect">
            <a:avLst/>
          </a:prstGeom>
        </p:spPr>
      </p:pic>
      <p:grpSp>
        <p:nvGrpSpPr>
          <p:cNvPr id="21" name="Group 20">
            <a:extLst>
              <a:ext uri="{FF2B5EF4-FFF2-40B4-BE49-F238E27FC236}">
                <a16:creationId xmlns:a16="http://schemas.microsoft.com/office/drawing/2014/main" id="{498EF42B-FF50-47FA-A140-C858E1A7902A}"/>
              </a:ext>
            </a:extLst>
          </p:cNvPr>
          <p:cNvGrpSpPr/>
          <p:nvPr/>
        </p:nvGrpSpPr>
        <p:grpSpPr>
          <a:xfrm>
            <a:off x="8825185" y="4829528"/>
            <a:ext cx="897356" cy="412173"/>
            <a:chOff x="-3001232" y="1665312"/>
            <a:chExt cx="897356" cy="412173"/>
          </a:xfrm>
        </p:grpSpPr>
        <p:sp>
          <p:nvSpPr>
            <p:cNvPr id="22" name="Rectangle 21">
              <a:extLst>
                <a:ext uri="{FF2B5EF4-FFF2-40B4-BE49-F238E27FC236}">
                  <a16:creationId xmlns:a16="http://schemas.microsoft.com/office/drawing/2014/main" id="{F685AA1F-5DFB-4C0B-88DE-BB8436E1AA03}"/>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3" name="TextBox 22">
              <a:extLst>
                <a:ext uri="{FF2B5EF4-FFF2-40B4-BE49-F238E27FC236}">
                  <a16:creationId xmlns:a16="http://schemas.microsoft.com/office/drawing/2014/main" id="{750D1820-ADAD-407B-B691-188F16050997}"/>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A2856B</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pic>
        <p:nvPicPr>
          <p:cNvPr id="25" name="Picture 24" descr="A large white tub next to a window&#10;&#10;Description automatically generated">
            <a:extLst>
              <a:ext uri="{FF2B5EF4-FFF2-40B4-BE49-F238E27FC236}">
                <a16:creationId xmlns:a16="http://schemas.microsoft.com/office/drawing/2014/main" id="{FFEEA8DD-A9B2-4F53-B24F-1AF85E2C3B8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25184" y="5241701"/>
            <a:ext cx="1967311" cy="2299782"/>
          </a:xfrm>
          <a:prstGeom prst="rect">
            <a:avLst/>
          </a:prstGeom>
        </p:spPr>
      </p:pic>
      <p:grpSp>
        <p:nvGrpSpPr>
          <p:cNvPr id="28" name="Group 27">
            <a:extLst>
              <a:ext uri="{FF2B5EF4-FFF2-40B4-BE49-F238E27FC236}">
                <a16:creationId xmlns:a16="http://schemas.microsoft.com/office/drawing/2014/main" id="{926236ED-65C5-4BA7-913F-794ED6F34E93}"/>
              </a:ext>
            </a:extLst>
          </p:cNvPr>
          <p:cNvGrpSpPr/>
          <p:nvPr/>
        </p:nvGrpSpPr>
        <p:grpSpPr>
          <a:xfrm>
            <a:off x="8824175" y="7126090"/>
            <a:ext cx="897356" cy="412173"/>
            <a:chOff x="-3001232" y="1665312"/>
            <a:chExt cx="897356" cy="412173"/>
          </a:xfrm>
        </p:grpSpPr>
        <p:sp>
          <p:nvSpPr>
            <p:cNvPr id="29" name="Rectangle 28">
              <a:extLst>
                <a:ext uri="{FF2B5EF4-FFF2-40B4-BE49-F238E27FC236}">
                  <a16:creationId xmlns:a16="http://schemas.microsoft.com/office/drawing/2014/main" id="{5DA59EA6-54D8-4A0E-973D-A44FAD34C93F}"/>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30" name="TextBox 29">
              <a:extLst>
                <a:ext uri="{FF2B5EF4-FFF2-40B4-BE49-F238E27FC236}">
                  <a16:creationId xmlns:a16="http://schemas.microsoft.com/office/drawing/2014/main" id="{4C4F2638-7BA5-48AA-91F6-11F8E5969749}"/>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A2856P</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spTree>
    <p:extLst>
      <p:ext uri="{BB962C8B-B14F-4D97-AF65-F5344CB8AC3E}">
        <p14:creationId xmlns:p14="http://schemas.microsoft.com/office/powerpoint/2010/main" val="352242275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xfrm>
            <a:off x="380999" y="-152400"/>
            <a:ext cx="6657754" cy="1769056"/>
          </a:xfrm>
          <a:prstGeom prst="rect">
            <a:avLst/>
          </a:prstGeom>
        </p:spPr>
        <p:txBody>
          <a:bodyPr>
            <a:normAutofit/>
          </a:bodyPr>
          <a:lstStyle>
            <a:lvl1pPr algn="l"/>
          </a:lstStyle>
          <a:p>
            <a:pPr lvl="0">
              <a:defRPr sz="1800"/>
            </a:pPr>
            <a:r>
              <a:rPr lang="en-US" sz="6600" dirty="0">
                <a:solidFill>
                  <a:srgbClr val="F2802A"/>
                </a:solidFill>
              </a:rPr>
              <a:t>TRADITIONAL COLLECTION</a:t>
            </a:r>
            <a:endParaRPr sz="6600" dirty="0">
              <a:solidFill>
                <a:srgbClr val="F2802A"/>
              </a:solidFill>
            </a:endParaRPr>
          </a:p>
        </p:txBody>
      </p:sp>
      <p:sp>
        <p:nvSpPr>
          <p:cNvPr id="54" name="Shape 54"/>
          <p:cNvSpPr>
            <a:spLocks noGrp="1"/>
          </p:cNvSpPr>
          <p:nvPr>
            <p:ph type="body" idx="1"/>
          </p:nvPr>
        </p:nvSpPr>
        <p:spPr>
          <a:xfrm>
            <a:off x="380999" y="1616655"/>
            <a:ext cx="6121401" cy="7070145"/>
          </a:xfrm>
          <a:prstGeom prst="rect">
            <a:avLst/>
          </a:prstGeom>
        </p:spPr>
        <p:txBody>
          <a:bodyPr>
            <a:normAutofit fontScale="55000" lnSpcReduction="20000"/>
          </a:bodyPr>
          <a:lstStyle/>
          <a:p>
            <a:r>
              <a:rPr lang="en-US" sz="3200" dirty="0"/>
              <a:t>Made in China</a:t>
            </a:r>
          </a:p>
          <a:p>
            <a:r>
              <a:rPr lang="en-US" sz="3200" dirty="0"/>
              <a:t>Beautifully crafted finials create a decorative design</a:t>
            </a:r>
          </a:p>
          <a:p>
            <a:pPr lvl="0"/>
            <a:r>
              <a:rPr lang="en-US" sz="3200" dirty="0"/>
              <a:t>Liquid filled heating technology – replaceable heating element</a:t>
            </a:r>
          </a:p>
          <a:p>
            <a:r>
              <a:rPr lang="en-US" sz="3200" dirty="0"/>
              <a:t>Stocked finishes: Brushed Nickel &amp; Polished Nickel</a:t>
            </a:r>
          </a:p>
          <a:p>
            <a:pPr lvl="0"/>
            <a:r>
              <a:rPr lang="en-US" sz="3200" dirty="0"/>
              <a:t>Made of mild steel</a:t>
            </a:r>
          </a:p>
          <a:p>
            <a:pPr lvl="0"/>
            <a:r>
              <a:rPr lang="en-US" sz="3200" dirty="0"/>
              <a:t>3-year warranty (2 years on heating element)</a:t>
            </a:r>
          </a:p>
          <a:p>
            <a:pPr lvl="0"/>
            <a:r>
              <a:rPr lang="en-US" sz="3200" dirty="0"/>
              <a:t>Heat up time: 30-40min</a:t>
            </a:r>
          </a:p>
          <a:p>
            <a:pPr lvl="0"/>
            <a:r>
              <a:rPr lang="en-US" sz="3200" dirty="0"/>
              <a:t>Temperature Range: 145 – 154F</a:t>
            </a:r>
          </a:p>
          <a:p>
            <a:pPr lvl="0"/>
            <a:r>
              <a:rPr lang="en-US" sz="3200" dirty="0"/>
              <a:t>Separate switch or timer required - can be integrated with unit using double gang plate</a:t>
            </a:r>
          </a:p>
          <a:p>
            <a:pPr lvl="0"/>
            <a:r>
              <a:rPr lang="en-US" sz="3200" dirty="0"/>
              <a:t>Left hand electrical wiring available as a special order</a:t>
            </a:r>
          </a:p>
        </p:txBody>
      </p:sp>
      <p:sp>
        <p:nvSpPr>
          <p:cNvPr id="8" name="Rectangle 7"/>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pic>
        <p:nvPicPr>
          <p:cNvPr id="3" name="Picture 2" descr="A white tub sitting next to a shower&#10;&#10;Description automatically generated">
            <a:extLst>
              <a:ext uri="{FF2B5EF4-FFF2-40B4-BE49-F238E27FC236}">
                <a16:creationId xmlns:a16="http://schemas.microsoft.com/office/drawing/2014/main" id="{113410AD-245D-49BA-8B3F-71BB1E0F26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29236" y="5953720"/>
            <a:ext cx="2733079" cy="2733079"/>
          </a:xfrm>
          <a:prstGeom prst="rect">
            <a:avLst/>
          </a:prstGeom>
        </p:spPr>
      </p:pic>
      <p:pic>
        <p:nvPicPr>
          <p:cNvPr id="7" name="Picture 6" descr="A large white building&#10;&#10;Description automatically generated">
            <a:extLst>
              <a:ext uri="{FF2B5EF4-FFF2-40B4-BE49-F238E27FC236}">
                <a16:creationId xmlns:a16="http://schemas.microsoft.com/office/drawing/2014/main" id="{DA7D3D10-45DE-4AB6-8091-B62CC4C989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9238" y="1616655"/>
            <a:ext cx="2733080" cy="2159000"/>
          </a:xfrm>
          <a:prstGeom prst="rect">
            <a:avLst/>
          </a:prstGeom>
        </p:spPr>
      </p:pic>
      <p:pic>
        <p:nvPicPr>
          <p:cNvPr id="11" name="Picture 10" descr="A room with a sink and a mirror&#10;&#10;Description automatically generated">
            <a:extLst>
              <a:ext uri="{FF2B5EF4-FFF2-40B4-BE49-F238E27FC236}">
                <a16:creationId xmlns:a16="http://schemas.microsoft.com/office/drawing/2014/main" id="{DD6981DA-3DB2-4BA6-BB03-0868666E09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736"/>
          <a:stretch/>
        </p:blipFill>
        <p:spPr>
          <a:xfrm>
            <a:off x="7129238" y="3725458"/>
            <a:ext cx="2733080" cy="2228261"/>
          </a:xfrm>
          <a:prstGeom prst="rect">
            <a:avLst/>
          </a:prstGeom>
        </p:spPr>
      </p:pic>
      <p:grpSp>
        <p:nvGrpSpPr>
          <p:cNvPr id="13" name="Group 12">
            <a:extLst>
              <a:ext uri="{FF2B5EF4-FFF2-40B4-BE49-F238E27FC236}">
                <a16:creationId xmlns:a16="http://schemas.microsoft.com/office/drawing/2014/main" id="{0D394A3A-D4B9-4E4D-999A-802EB1AC25D1}"/>
              </a:ext>
            </a:extLst>
          </p:cNvPr>
          <p:cNvGrpSpPr/>
          <p:nvPr/>
        </p:nvGrpSpPr>
        <p:grpSpPr>
          <a:xfrm>
            <a:off x="9862315" y="1616656"/>
            <a:ext cx="2761486" cy="7070144"/>
            <a:chOff x="9769548" y="2818355"/>
            <a:chExt cx="2340012" cy="5991057"/>
          </a:xfrm>
        </p:grpSpPr>
        <p:pic>
          <p:nvPicPr>
            <p:cNvPr id="5" name="Picture 4" descr="A picture containing indoor, photo, white, mirror&#10;&#10;Description automatically generated">
              <a:extLst>
                <a:ext uri="{FF2B5EF4-FFF2-40B4-BE49-F238E27FC236}">
                  <a16:creationId xmlns:a16="http://schemas.microsoft.com/office/drawing/2014/main" id="{EEC05958-8215-4645-A70D-75E21C2A4B6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69548" y="5671880"/>
              <a:ext cx="2331496" cy="3137532"/>
            </a:xfrm>
            <a:prstGeom prst="rect">
              <a:avLst/>
            </a:prstGeom>
          </p:spPr>
        </p:pic>
        <p:pic>
          <p:nvPicPr>
            <p:cNvPr id="12" name="Picture 11" descr="A wooden bench&#10;&#10;Description automatically generated">
              <a:extLst>
                <a:ext uri="{FF2B5EF4-FFF2-40B4-BE49-F238E27FC236}">
                  <a16:creationId xmlns:a16="http://schemas.microsoft.com/office/drawing/2014/main" id="{FAE2A311-949D-4B01-B64E-38AEDBDA8E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69552" y="2818355"/>
              <a:ext cx="2340008" cy="2864789"/>
            </a:xfrm>
            <a:prstGeom prst="rect">
              <a:avLst/>
            </a:prstGeom>
          </p:spPr>
        </p:pic>
      </p:grpSp>
      <p:grpSp>
        <p:nvGrpSpPr>
          <p:cNvPr id="15" name="Group 14">
            <a:extLst>
              <a:ext uri="{FF2B5EF4-FFF2-40B4-BE49-F238E27FC236}">
                <a16:creationId xmlns:a16="http://schemas.microsoft.com/office/drawing/2014/main" id="{D86BE066-5B6B-4F1B-A650-B3A0CCE34B1A}"/>
              </a:ext>
            </a:extLst>
          </p:cNvPr>
          <p:cNvGrpSpPr/>
          <p:nvPr/>
        </p:nvGrpSpPr>
        <p:grpSpPr>
          <a:xfrm>
            <a:off x="7125625" y="8274626"/>
            <a:ext cx="897356" cy="412173"/>
            <a:chOff x="-3001232" y="1665312"/>
            <a:chExt cx="897356" cy="412173"/>
          </a:xfrm>
        </p:grpSpPr>
        <p:sp>
          <p:nvSpPr>
            <p:cNvPr id="16" name="Rectangle 15">
              <a:extLst>
                <a:ext uri="{FF2B5EF4-FFF2-40B4-BE49-F238E27FC236}">
                  <a16:creationId xmlns:a16="http://schemas.microsoft.com/office/drawing/2014/main" id="{CFFED8EB-B774-4BFC-AD60-6EDEA418A15B}"/>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7" name="TextBox 16">
              <a:extLst>
                <a:ext uri="{FF2B5EF4-FFF2-40B4-BE49-F238E27FC236}">
                  <a16:creationId xmlns:a16="http://schemas.microsoft.com/office/drawing/2014/main" id="{67926464-D3B5-4A86-A59C-5DF6A2606E8B}"/>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T-2536PN</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18" name="Group 17">
            <a:extLst>
              <a:ext uri="{FF2B5EF4-FFF2-40B4-BE49-F238E27FC236}">
                <a16:creationId xmlns:a16="http://schemas.microsoft.com/office/drawing/2014/main" id="{54C553C2-6675-4D06-A909-9CDAF266F676}"/>
              </a:ext>
            </a:extLst>
          </p:cNvPr>
          <p:cNvGrpSpPr/>
          <p:nvPr/>
        </p:nvGrpSpPr>
        <p:grpSpPr>
          <a:xfrm>
            <a:off x="9862320" y="4585267"/>
            <a:ext cx="897356" cy="412173"/>
            <a:chOff x="-3001232" y="1665312"/>
            <a:chExt cx="897356" cy="412173"/>
          </a:xfrm>
        </p:grpSpPr>
        <p:sp>
          <p:nvSpPr>
            <p:cNvPr id="19" name="Rectangle 18">
              <a:extLst>
                <a:ext uri="{FF2B5EF4-FFF2-40B4-BE49-F238E27FC236}">
                  <a16:creationId xmlns:a16="http://schemas.microsoft.com/office/drawing/2014/main" id="{29320671-6CB5-4359-84AF-2E80BCEA9CC3}"/>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0" name="TextBox 19">
              <a:extLst>
                <a:ext uri="{FF2B5EF4-FFF2-40B4-BE49-F238E27FC236}">
                  <a16:creationId xmlns:a16="http://schemas.microsoft.com/office/drawing/2014/main" id="{5D966AF6-ACA0-4428-80E0-5AC9CE30C401}"/>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T-2536PN</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21" name="Group 20">
            <a:extLst>
              <a:ext uri="{FF2B5EF4-FFF2-40B4-BE49-F238E27FC236}">
                <a16:creationId xmlns:a16="http://schemas.microsoft.com/office/drawing/2014/main" id="{992C9779-2712-4BDC-B7C9-E6401CB463FF}"/>
              </a:ext>
            </a:extLst>
          </p:cNvPr>
          <p:cNvGrpSpPr/>
          <p:nvPr/>
        </p:nvGrpSpPr>
        <p:grpSpPr>
          <a:xfrm>
            <a:off x="8964964" y="3356222"/>
            <a:ext cx="897356" cy="412173"/>
            <a:chOff x="-3001232" y="1665312"/>
            <a:chExt cx="897356" cy="412173"/>
          </a:xfrm>
        </p:grpSpPr>
        <p:sp>
          <p:nvSpPr>
            <p:cNvPr id="22" name="Rectangle 21">
              <a:extLst>
                <a:ext uri="{FF2B5EF4-FFF2-40B4-BE49-F238E27FC236}">
                  <a16:creationId xmlns:a16="http://schemas.microsoft.com/office/drawing/2014/main" id="{D80061C0-FAC8-411B-959F-9EF49C847034}"/>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3" name="TextBox 22">
              <a:extLst>
                <a:ext uri="{FF2B5EF4-FFF2-40B4-BE49-F238E27FC236}">
                  <a16:creationId xmlns:a16="http://schemas.microsoft.com/office/drawing/2014/main" id="{825984E0-6076-4508-A33E-ECA7195F2D11}"/>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T-2536PN</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24" name="Group 23">
            <a:extLst>
              <a:ext uri="{FF2B5EF4-FFF2-40B4-BE49-F238E27FC236}">
                <a16:creationId xmlns:a16="http://schemas.microsoft.com/office/drawing/2014/main" id="{C7ABE23C-AF49-4D4B-B93F-1AC0C08DE020}"/>
              </a:ext>
            </a:extLst>
          </p:cNvPr>
          <p:cNvGrpSpPr/>
          <p:nvPr/>
        </p:nvGrpSpPr>
        <p:grpSpPr>
          <a:xfrm>
            <a:off x="7129238" y="5545378"/>
            <a:ext cx="1212496" cy="412173"/>
            <a:chOff x="-3001232" y="1665312"/>
            <a:chExt cx="897356" cy="412173"/>
          </a:xfrm>
        </p:grpSpPr>
        <p:sp>
          <p:nvSpPr>
            <p:cNvPr id="25" name="Rectangle 24">
              <a:extLst>
                <a:ext uri="{FF2B5EF4-FFF2-40B4-BE49-F238E27FC236}">
                  <a16:creationId xmlns:a16="http://schemas.microsoft.com/office/drawing/2014/main" id="{C6B1C5D8-74D7-48D1-82FF-D3419BD89F42}"/>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6" name="TextBox 25">
              <a:extLst>
                <a:ext uri="{FF2B5EF4-FFF2-40B4-BE49-F238E27FC236}">
                  <a16:creationId xmlns:a16="http://schemas.microsoft.com/office/drawing/2014/main" id="{DE6F8CFC-9E80-4467-B297-7322C86593EA}"/>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T-2040BN</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27" name="Group 26">
            <a:extLst>
              <a:ext uri="{FF2B5EF4-FFF2-40B4-BE49-F238E27FC236}">
                <a16:creationId xmlns:a16="http://schemas.microsoft.com/office/drawing/2014/main" id="{05C3731A-EFE6-4BF0-822E-382FCEEFC1D4}"/>
              </a:ext>
            </a:extLst>
          </p:cNvPr>
          <p:cNvGrpSpPr/>
          <p:nvPr/>
        </p:nvGrpSpPr>
        <p:grpSpPr>
          <a:xfrm>
            <a:off x="11716395" y="8271406"/>
            <a:ext cx="897356" cy="412173"/>
            <a:chOff x="-3001232" y="1665312"/>
            <a:chExt cx="897356" cy="412173"/>
          </a:xfrm>
        </p:grpSpPr>
        <p:sp>
          <p:nvSpPr>
            <p:cNvPr id="28" name="Rectangle 27">
              <a:extLst>
                <a:ext uri="{FF2B5EF4-FFF2-40B4-BE49-F238E27FC236}">
                  <a16:creationId xmlns:a16="http://schemas.microsoft.com/office/drawing/2014/main" id="{FFBE135C-B8DD-4954-87A6-01450A694CEA}"/>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9" name="TextBox 28">
              <a:extLst>
                <a:ext uri="{FF2B5EF4-FFF2-40B4-BE49-F238E27FC236}">
                  <a16:creationId xmlns:a16="http://schemas.microsoft.com/office/drawing/2014/main" id="{7468340D-C15A-4679-A5A0-6F2EB134438A}"/>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T-2040PN</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spTree>
    <p:extLst>
      <p:ext uri="{BB962C8B-B14F-4D97-AF65-F5344CB8AC3E}">
        <p14:creationId xmlns:p14="http://schemas.microsoft.com/office/powerpoint/2010/main" val="218745131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273049" y="-152400"/>
            <a:ext cx="6229351" cy="1739422"/>
          </a:xfrm>
          <a:prstGeom prst="rect">
            <a:avLst/>
          </a:prstGeom>
        </p:spPr>
        <p:txBody>
          <a:bodyPr>
            <a:normAutofit/>
          </a:bodyPr>
          <a:lstStyle/>
          <a:p>
            <a:pPr lvl="0" algn="l">
              <a:defRPr sz="1800"/>
            </a:pPr>
            <a:r>
              <a:rPr lang="en-US" sz="6600" dirty="0">
                <a:solidFill>
                  <a:srgbClr val="F2802A"/>
                </a:solidFill>
              </a:rPr>
              <a:t>RADIANT COLLECTION</a:t>
            </a:r>
            <a:endParaRPr sz="6600" dirty="0">
              <a:solidFill>
                <a:srgbClr val="F2802A"/>
              </a:solidFill>
            </a:endParaRPr>
          </a:p>
        </p:txBody>
      </p:sp>
      <p:sp>
        <p:nvSpPr>
          <p:cNvPr id="89" name="Shape 89"/>
          <p:cNvSpPr>
            <a:spLocks noGrp="1"/>
          </p:cNvSpPr>
          <p:nvPr>
            <p:ph type="body" idx="1"/>
          </p:nvPr>
        </p:nvSpPr>
        <p:spPr>
          <a:xfrm>
            <a:off x="419099" y="1587022"/>
            <a:ext cx="7502157" cy="7121443"/>
          </a:xfrm>
          <a:prstGeom prst="rect">
            <a:avLst/>
          </a:prstGeom>
        </p:spPr>
        <p:txBody>
          <a:bodyPr>
            <a:normAutofit fontScale="70000" lnSpcReduction="20000"/>
          </a:bodyPr>
          <a:lstStyle/>
          <a:p>
            <a:pPr lvl="0"/>
            <a:r>
              <a:rPr lang="en-US" dirty="0"/>
              <a:t>Made in China</a:t>
            </a:r>
          </a:p>
          <a:p>
            <a:pPr lvl="0"/>
            <a:r>
              <a:rPr lang="en-US" dirty="0"/>
              <a:t>Made of 304 stainless steel</a:t>
            </a:r>
          </a:p>
          <a:p>
            <a:pPr lvl="0"/>
            <a:r>
              <a:rPr lang="en-US" dirty="0"/>
              <a:t>Round and square bar options available to suit your style</a:t>
            </a:r>
          </a:p>
          <a:p>
            <a:r>
              <a:rPr lang="en-US" dirty="0"/>
              <a:t>Stocked finishes: Brushed &amp; Polished (all models); Matte Black, Satin Brass and Polished Gold in specific models only</a:t>
            </a:r>
          </a:p>
          <a:p>
            <a:r>
              <a:rPr lang="en-US" dirty="0"/>
              <a:t>Sizes: Small, Medium &amp; Large and a Shelf unit</a:t>
            </a:r>
          </a:p>
          <a:p>
            <a:pPr lvl="0"/>
            <a:r>
              <a:rPr lang="en-US" sz="2800" dirty="0"/>
              <a:t>Dry element technology: 10-15min heat up time</a:t>
            </a:r>
          </a:p>
          <a:p>
            <a:pPr lvl="0"/>
            <a:r>
              <a:rPr lang="en-US" dirty="0"/>
              <a:t>Integrated On/Off switch located on bottom of vertical bar</a:t>
            </a:r>
          </a:p>
          <a:p>
            <a:pPr lvl="0"/>
            <a:r>
              <a:rPr lang="en-US" dirty="0"/>
              <a:t>Hardwired and plug-in options available for most models</a:t>
            </a:r>
          </a:p>
          <a:p>
            <a:pPr lvl="0"/>
            <a:r>
              <a:rPr lang="en-US" dirty="0"/>
              <a:t>Temperature range: up to 149F</a:t>
            </a:r>
          </a:p>
          <a:p>
            <a:pPr lvl="0"/>
            <a:r>
              <a:rPr lang="en-US" dirty="0"/>
              <a:t>Can be connected to separate timer or switch (optional)</a:t>
            </a:r>
          </a:p>
        </p:txBody>
      </p:sp>
      <p:sp>
        <p:nvSpPr>
          <p:cNvPr id="10" name="Rectangle 9"/>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pic>
        <p:nvPicPr>
          <p:cNvPr id="6" name="Picture 5" descr="A white sink sitting under a mirror&#10;&#10;Description automatically generated">
            <a:extLst>
              <a:ext uri="{FF2B5EF4-FFF2-40B4-BE49-F238E27FC236}">
                <a16:creationId xmlns:a16="http://schemas.microsoft.com/office/drawing/2014/main" id="{A66261EA-3C0F-4202-B8CB-D3E21722C63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4000"/>
                    </a14:imgEffect>
                  </a14:imgLayer>
                </a14:imgProps>
              </a:ext>
              <a:ext uri="{28A0092B-C50C-407E-A947-70E740481C1C}">
                <a14:useLocalDpi xmlns:a14="http://schemas.microsoft.com/office/drawing/2010/main"/>
              </a:ext>
            </a:extLst>
          </a:blip>
          <a:srcRect l="-1244"/>
          <a:stretch/>
        </p:blipFill>
        <p:spPr>
          <a:xfrm>
            <a:off x="8032761" y="190147"/>
            <a:ext cx="4556015" cy="4512914"/>
          </a:xfrm>
          <a:prstGeom prst="rect">
            <a:avLst/>
          </a:prstGeom>
        </p:spPr>
      </p:pic>
      <p:pic>
        <p:nvPicPr>
          <p:cNvPr id="16" name="Picture 15" descr="A picture containing indoor, white, sink, room&#10;&#10;Description automatically generated">
            <a:extLst>
              <a:ext uri="{FF2B5EF4-FFF2-40B4-BE49-F238E27FC236}">
                <a16:creationId xmlns:a16="http://schemas.microsoft.com/office/drawing/2014/main" id="{8080B66D-E37C-45BC-B167-358B4379DC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5685" y="4703448"/>
            <a:ext cx="1992345" cy="1992345"/>
          </a:xfrm>
          <a:prstGeom prst="rect">
            <a:avLst/>
          </a:prstGeom>
        </p:spPr>
      </p:pic>
      <p:pic>
        <p:nvPicPr>
          <p:cNvPr id="18" name="Picture 17" descr="A white sink sitting under a mirror&#10;&#10;Description automatically generated">
            <a:extLst>
              <a:ext uri="{FF2B5EF4-FFF2-40B4-BE49-F238E27FC236}">
                <a16:creationId xmlns:a16="http://schemas.microsoft.com/office/drawing/2014/main" id="{A3A3EA87-909F-4C1E-817D-4EC5496700B7}"/>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6000"/>
                    </a14:imgEffect>
                  </a14:imgLayer>
                </a14:imgProps>
              </a:ext>
              <a:ext uri="{28A0092B-C50C-407E-A947-70E740481C1C}">
                <a14:useLocalDpi xmlns:a14="http://schemas.microsoft.com/office/drawing/2010/main"/>
              </a:ext>
            </a:extLst>
          </a:blip>
          <a:srcRect/>
          <a:stretch/>
        </p:blipFill>
        <p:spPr>
          <a:xfrm>
            <a:off x="8085970" y="6695793"/>
            <a:ext cx="1992060" cy="2059741"/>
          </a:xfrm>
          <a:prstGeom prst="rect">
            <a:avLst/>
          </a:prstGeom>
        </p:spPr>
      </p:pic>
      <p:pic>
        <p:nvPicPr>
          <p:cNvPr id="3" name="Picture 2" descr="A picture containing indoor, sitting, white, kitchen&#10;&#10;Description automatically generated">
            <a:extLst>
              <a:ext uri="{FF2B5EF4-FFF2-40B4-BE49-F238E27FC236}">
                <a16:creationId xmlns:a16="http://schemas.microsoft.com/office/drawing/2014/main" id="{6C646384-F8B9-4161-8176-14A30A5FCC0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078030" y="4703061"/>
            <a:ext cx="2507671" cy="4052473"/>
          </a:xfrm>
          <a:prstGeom prst="rect">
            <a:avLst/>
          </a:prstGeom>
        </p:spPr>
      </p:pic>
      <p:grpSp>
        <p:nvGrpSpPr>
          <p:cNvPr id="12" name="Group 11">
            <a:extLst>
              <a:ext uri="{FF2B5EF4-FFF2-40B4-BE49-F238E27FC236}">
                <a16:creationId xmlns:a16="http://schemas.microsoft.com/office/drawing/2014/main" id="{D8345124-28DF-4062-BACA-5620ABC18668}"/>
              </a:ext>
            </a:extLst>
          </p:cNvPr>
          <p:cNvGrpSpPr/>
          <p:nvPr/>
        </p:nvGrpSpPr>
        <p:grpSpPr>
          <a:xfrm>
            <a:off x="8079246" y="4290888"/>
            <a:ext cx="956447" cy="412173"/>
            <a:chOff x="-3001233" y="1665312"/>
            <a:chExt cx="956447" cy="412173"/>
          </a:xfrm>
        </p:grpSpPr>
        <p:sp>
          <p:nvSpPr>
            <p:cNvPr id="13" name="Rectangle 12">
              <a:extLst>
                <a:ext uri="{FF2B5EF4-FFF2-40B4-BE49-F238E27FC236}">
                  <a16:creationId xmlns:a16="http://schemas.microsoft.com/office/drawing/2014/main" id="{7B2EAF90-E325-4D1F-9E47-725B76001BF9}"/>
                </a:ext>
              </a:extLst>
            </p:cNvPr>
            <p:cNvSpPr/>
            <p:nvPr/>
          </p:nvSpPr>
          <p:spPr>
            <a:xfrm>
              <a:off x="-2994509" y="1665312"/>
              <a:ext cx="942998"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4" name="TextBox 13">
              <a:extLst>
                <a:ext uri="{FF2B5EF4-FFF2-40B4-BE49-F238E27FC236}">
                  <a16:creationId xmlns:a16="http://schemas.microsoft.com/office/drawing/2014/main" id="{E8F6EBD6-3C17-4246-8739-387E2DA41EC8}"/>
                </a:ext>
              </a:extLst>
            </p:cNvPr>
            <p:cNvSpPr txBox="1"/>
            <p:nvPr/>
          </p:nvSpPr>
          <p:spPr>
            <a:xfrm>
              <a:off x="-3001233" y="1712380"/>
              <a:ext cx="956447"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RWH-SMB</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20" name="Group 19">
            <a:extLst>
              <a:ext uri="{FF2B5EF4-FFF2-40B4-BE49-F238E27FC236}">
                <a16:creationId xmlns:a16="http://schemas.microsoft.com/office/drawing/2014/main" id="{EDC299FF-4AFC-4B1C-ACD8-1D5FEE93B06D}"/>
              </a:ext>
            </a:extLst>
          </p:cNvPr>
          <p:cNvGrpSpPr/>
          <p:nvPr/>
        </p:nvGrpSpPr>
        <p:grpSpPr>
          <a:xfrm>
            <a:off x="8085970" y="6283620"/>
            <a:ext cx="956447" cy="412173"/>
            <a:chOff x="-3001233" y="1665312"/>
            <a:chExt cx="956447" cy="412173"/>
          </a:xfrm>
        </p:grpSpPr>
        <p:sp>
          <p:nvSpPr>
            <p:cNvPr id="21" name="Rectangle 20">
              <a:extLst>
                <a:ext uri="{FF2B5EF4-FFF2-40B4-BE49-F238E27FC236}">
                  <a16:creationId xmlns:a16="http://schemas.microsoft.com/office/drawing/2014/main" id="{67D4093C-C114-485B-B863-B93453209D18}"/>
                </a:ext>
              </a:extLst>
            </p:cNvPr>
            <p:cNvSpPr/>
            <p:nvPr/>
          </p:nvSpPr>
          <p:spPr>
            <a:xfrm>
              <a:off x="-2994509" y="1665312"/>
              <a:ext cx="942998"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2" name="TextBox 21">
              <a:extLst>
                <a:ext uri="{FF2B5EF4-FFF2-40B4-BE49-F238E27FC236}">
                  <a16:creationId xmlns:a16="http://schemas.microsoft.com/office/drawing/2014/main" id="{D87D7297-E16C-44BF-BB88-73679F4B9A07}"/>
                </a:ext>
              </a:extLst>
            </p:cNvPr>
            <p:cNvSpPr txBox="1"/>
            <p:nvPr/>
          </p:nvSpPr>
          <p:spPr>
            <a:xfrm>
              <a:off x="-3001233" y="1712380"/>
              <a:ext cx="956447"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RSH-P</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23" name="Group 22">
            <a:extLst>
              <a:ext uri="{FF2B5EF4-FFF2-40B4-BE49-F238E27FC236}">
                <a16:creationId xmlns:a16="http://schemas.microsoft.com/office/drawing/2014/main" id="{4F1ACB48-0145-40BD-9B08-C32DBEF4C7E3}"/>
              </a:ext>
            </a:extLst>
          </p:cNvPr>
          <p:cNvGrpSpPr/>
          <p:nvPr/>
        </p:nvGrpSpPr>
        <p:grpSpPr>
          <a:xfrm>
            <a:off x="8085970" y="8343361"/>
            <a:ext cx="956447" cy="412173"/>
            <a:chOff x="-3001233" y="1665312"/>
            <a:chExt cx="956447" cy="412173"/>
          </a:xfrm>
        </p:grpSpPr>
        <p:sp>
          <p:nvSpPr>
            <p:cNvPr id="24" name="Rectangle 23">
              <a:extLst>
                <a:ext uri="{FF2B5EF4-FFF2-40B4-BE49-F238E27FC236}">
                  <a16:creationId xmlns:a16="http://schemas.microsoft.com/office/drawing/2014/main" id="{F677BFC4-FE5B-4BE3-9E12-48503F0285AE}"/>
                </a:ext>
              </a:extLst>
            </p:cNvPr>
            <p:cNvSpPr/>
            <p:nvPr/>
          </p:nvSpPr>
          <p:spPr>
            <a:xfrm>
              <a:off x="-2994509" y="1665312"/>
              <a:ext cx="942998"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5" name="TextBox 24">
              <a:extLst>
                <a:ext uri="{FF2B5EF4-FFF2-40B4-BE49-F238E27FC236}">
                  <a16:creationId xmlns:a16="http://schemas.microsoft.com/office/drawing/2014/main" id="{F40222A7-A801-4978-9F8F-E821625ADED6}"/>
                </a:ext>
              </a:extLst>
            </p:cNvPr>
            <p:cNvSpPr txBox="1"/>
            <p:nvPr/>
          </p:nvSpPr>
          <p:spPr>
            <a:xfrm>
              <a:off x="-3001233" y="1712380"/>
              <a:ext cx="956447"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RSWP-P</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spTree>
    <p:extLst>
      <p:ext uri="{BB962C8B-B14F-4D97-AF65-F5344CB8AC3E}">
        <p14:creationId xmlns:p14="http://schemas.microsoft.com/office/powerpoint/2010/main" val="189699319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380999" y="-152400"/>
            <a:ext cx="6121401" cy="1523522"/>
          </a:xfrm>
          <a:prstGeom prst="rect">
            <a:avLst/>
          </a:prstGeom>
        </p:spPr>
        <p:txBody>
          <a:bodyPr>
            <a:normAutofit/>
          </a:bodyPr>
          <a:lstStyle>
            <a:lvl1pPr algn="l" defTabSz="549148">
              <a:defRPr sz="7519"/>
            </a:lvl1pPr>
          </a:lstStyle>
          <a:p>
            <a:pPr lvl="0">
              <a:defRPr sz="1800"/>
            </a:pPr>
            <a:r>
              <a:rPr lang="en-US" sz="6600" dirty="0">
                <a:solidFill>
                  <a:srgbClr val="F2802A"/>
                </a:solidFill>
              </a:rPr>
              <a:t>SOLO COLLECTION</a:t>
            </a:r>
            <a:endParaRPr sz="6600" dirty="0">
              <a:solidFill>
                <a:srgbClr val="F2802A"/>
              </a:solidFill>
            </a:endParaRPr>
          </a:p>
        </p:txBody>
      </p:sp>
      <p:sp>
        <p:nvSpPr>
          <p:cNvPr id="61" name="Shape 61"/>
          <p:cNvSpPr>
            <a:spLocks noGrp="1"/>
          </p:cNvSpPr>
          <p:nvPr>
            <p:ph type="body" idx="1"/>
          </p:nvPr>
        </p:nvSpPr>
        <p:spPr>
          <a:xfrm>
            <a:off x="419099" y="1371122"/>
            <a:ext cx="6906733" cy="7403814"/>
          </a:xfrm>
          <a:prstGeom prst="rect">
            <a:avLst/>
          </a:prstGeom>
        </p:spPr>
        <p:txBody>
          <a:bodyPr>
            <a:normAutofit fontScale="62500" lnSpcReduction="20000"/>
          </a:bodyPr>
          <a:lstStyle/>
          <a:p>
            <a:pPr lvl="0"/>
            <a:r>
              <a:rPr lang="en-US" sz="3200" dirty="0"/>
              <a:t>Made in China</a:t>
            </a:r>
          </a:p>
          <a:p>
            <a:pPr lvl="0"/>
            <a:r>
              <a:rPr lang="en-US" sz="3200" dirty="0"/>
              <a:t>Made of 304 stainless steel</a:t>
            </a:r>
          </a:p>
          <a:p>
            <a:pPr lvl="0"/>
            <a:r>
              <a:rPr lang="en-US" sz="3200" dirty="0"/>
              <a:t>Stocked finishes: Brushed, Polished &amp; Matte Black</a:t>
            </a:r>
          </a:p>
          <a:p>
            <a:pPr lvl="0"/>
            <a:r>
              <a:rPr lang="en-US" sz="3200" dirty="0"/>
              <a:t>Freestanding model – stands on its own and plugs into outlet</a:t>
            </a:r>
          </a:p>
          <a:p>
            <a:pPr lvl="0"/>
            <a:r>
              <a:rPr lang="en-US" sz="3200" dirty="0"/>
              <a:t>Lightweight &amp; portable – move from bathroom to laundry room or outdoor pool/jacuzzi </a:t>
            </a:r>
            <a:r>
              <a:rPr lang="en-US" sz="3200" dirty="0" err="1"/>
              <a:t>etc</a:t>
            </a:r>
            <a:endParaRPr lang="en-US" sz="3200" dirty="0"/>
          </a:p>
          <a:p>
            <a:pPr lvl="0"/>
            <a:r>
              <a:rPr lang="en-US" sz="3200" dirty="0"/>
              <a:t>Ideal for use next to freestanding and walk-in bathtubs</a:t>
            </a:r>
          </a:p>
          <a:p>
            <a:pPr lvl="0"/>
            <a:r>
              <a:rPr lang="en-US" sz="3200" dirty="0"/>
              <a:t>Plug-in only collection</a:t>
            </a:r>
          </a:p>
          <a:p>
            <a:pPr lvl="0"/>
            <a:r>
              <a:rPr lang="en-US" sz="3200" dirty="0"/>
              <a:t>Integrated On/Off switch on top of vertical bar</a:t>
            </a:r>
          </a:p>
          <a:p>
            <a:pPr lvl="0"/>
            <a:r>
              <a:rPr lang="en-US" sz="3200" dirty="0"/>
              <a:t>Accessories: Plug-in 24hr/7day programmable timer for added functionality (optional)</a:t>
            </a:r>
          </a:p>
          <a:p>
            <a:pPr lvl="0"/>
            <a:r>
              <a:rPr lang="en-US" sz="3200" dirty="0"/>
              <a:t>Dry element technology: 10-15min heat up time</a:t>
            </a:r>
          </a:p>
        </p:txBody>
      </p:sp>
      <p:sp>
        <p:nvSpPr>
          <p:cNvPr id="9" name="Rectangle 8"/>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pic>
        <p:nvPicPr>
          <p:cNvPr id="7" name="Picture 6" descr="A room with wooden seat&#10;&#10;Description automatically generated">
            <a:extLst>
              <a:ext uri="{FF2B5EF4-FFF2-40B4-BE49-F238E27FC236}">
                <a16:creationId xmlns:a16="http://schemas.microsoft.com/office/drawing/2014/main" id="{7C0CD2CC-44E9-42B5-89E8-BCBFEFFF86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84953" y="5113581"/>
            <a:ext cx="2423218" cy="3661356"/>
          </a:xfrm>
          <a:prstGeom prst="rect">
            <a:avLst/>
          </a:prstGeom>
        </p:spPr>
      </p:pic>
      <p:pic>
        <p:nvPicPr>
          <p:cNvPr id="11" name="Picture 10" descr="A picture containing bench, outdoor, sitting, wooden&#10;&#10;Description automatically generated">
            <a:extLst>
              <a:ext uri="{FF2B5EF4-FFF2-40B4-BE49-F238E27FC236}">
                <a16:creationId xmlns:a16="http://schemas.microsoft.com/office/drawing/2014/main" id="{4DDCBB87-0B34-4915-A4C6-900DF5E978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84953" y="199761"/>
            <a:ext cx="4896096" cy="4913820"/>
          </a:xfrm>
          <a:prstGeom prst="rect">
            <a:avLst/>
          </a:prstGeom>
        </p:spPr>
      </p:pic>
      <p:pic>
        <p:nvPicPr>
          <p:cNvPr id="13" name="Picture 12" descr="A picture containing indoor, sitting, table, small&#10;&#10;Description automatically generated">
            <a:extLst>
              <a:ext uri="{FF2B5EF4-FFF2-40B4-BE49-F238E27FC236}">
                <a16:creationId xmlns:a16="http://schemas.microsoft.com/office/drawing/2014/main" id="{1CD8F281-B1DE-43FD-BA55-3DA3DDA5CA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008171" y="5113582"/>
            <a:ext cx="2472878" cy="3661356"/>
          </a:xfrm>
          <a:prstGeom prst="rect">
            <a:avLst/>
          </a:prstGeom>
        </p:spPr>
      </p:pic>
      <p:grpSp>
        <p:nvGrpSpPr>
          <p:cNvPr id="12" name="Group 11">
            <a:extLst>
              <a:ext uri="{FF2B5EF4-FFF2-40B4-BE49-F238E27FC236}">
                <a16:creationId xmlns:a16="http://schemas.microsoft.com/office/drawing/2014/main" id="{36395ED9-670E-4B26-862C-D1C46C6F203D}"/>
              </a:ext>
            </a:extLst>
          </p:cNvPr>
          <p:cNvGrpSpPr/>
          <p:nvPr/>
        </p:nvGrpSpPr>
        <p:grpSpPr>
          <a:xfrm>
            <a:off x="7553156" y="4701408"/>
            <a:ext cx="960949" cy="412173"/>
            <a:chOff x="-3033029" y="1665312"/>
            <a:chExt cx="960949" cy="412173"/>
          </a:xfrm>
        </p:grpSpPr>
        <p:sp>
          <p:nvSpPr>
            <p:cNvPr id="14" name="Rectangle 13">
              <a:extLst>
                <a:ext uri="{FF2B5EF4-FFF2-40B4-BE49-F238E27FC236}">
                  <a16:creationId xmlns:a16="http://schemas.microsoft.com/office/drawing/2014/main" id="{1FDC542C-37BF-4048-A094-5F00AADD7FD0}"/>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5" name="TextBox 14">
              <a:extLst>
                <a:ext uri="{FF2B5EF4-FFF2-40B4-BE49-F238E27FC236}">
                  <a16:creationId xmlns:a16="http://schemas.microsoft.com/office/drawing/2014/main" id="{B35B85C9-1BE4-4FB0-B506-93D473D3B1F5}"/>
                </a:ext>
              </a:extLst>
            </p:cNvPr>
            <p:cNvSpPr txBox="1"/>
            <p:nvPr/>
          </p:nvSpPr>
          <p:spPr>
            <a:xfrm>
              <a:off x="-3033029" y="1709161"/>
              <a:ext cx="960949"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SAFSP-24</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16" name="Group 15">
            <a:extLst>
              <a:ext uri="{FF2B5EF4-FFF2-40B4-BE49-F238E27FC236}">
                <a16:creationId xmlns:a16="http://schemas.microsoft.com/office/drawing/2014/main" id="{C61BBDAC-D8FC-4DD4-B347-04FFEF944593}"/>
              </a:ext>
            </a:extLst>
          </p:cNvPr>
          <p:cNvGrpSpPr/>
          <p:nvPr/>
        </p:nvGrpSpPr>
        <p:grpSpPr>
          <a:xfrm>
            <a:off x="8851694" y="8366163"/>
            <a:ext cx="1168892" cy="412173"/>
            <a:chOff x="-3013647" y="1665312"/>
            <a:chExt cx="922186" cy="412173"/>
          </a:xfrm>
        </p:grpSpPr>
        <p:sp>
          <p:nvSpPr>
            <p:cNvPr id="17" name="Rectangle 16">
              <a:extLst>
                <a:ext uri="{FF2B5EF4-FFF2-40B4-BE49-F238E27FC236}">
                  <a16:creationId xmlns:a16="http://schemas.microsoft.com/office/drawing/2014/main" id="{85804894-7115-416D-958B-B4832F25C5AF}"/>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8" name="TextBox 17">
              <a:extLst>
                <a:ext uri="{FF2B5EF4-FFF2-40B4-BE49-F238E27FC236}">
                  <a16:creationId xmlns:a16="http://schemas.microsoft.com/office/drawing/2014/main" id="{025A0765-6174-425B-B47C-78494B3BF608}"/>
                </a:ext>
              </a:extLst>
            </p:cNvPr>
            <p:cNvSpPr txBox="1"/>
            <p:nvPr/>
          </p:nvSpPr>
          <p:spPr>
            <a:xfrm>
              <a:off x="-3013647" y="1709161"/>
              <a:ext cx="92218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SAFSB-33</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spTree>
    <p:extLst>
      <p:ext uri="{BB962C8B-B14F-4D97-AF65-F5344CB8AC3E}">
        <p14:creationId xmlns:p14="http://schemas.microsoft.com/office/powerpoint/2010/main" val="409492724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380999" y="-152400"/>
            <a:ext cx="6121401" cy="1523521"/>
          </a:xfrm>
          <a:prstGeom prst="rect">
            <a:avLst/>
          </a:prstGeom>
        </p:spPr>
        <p:txBody>
          <a:bodyPr>
            <a:normAutofit/>
          </a:bodyPr>
          <a:lstStyle>
            <a:lvl1pPr algn="l" defTabSz="549148">
              <a:defRPr sz="7519"/>
            </a:lvl1pPr>
          </a:lstStyle>
          <a:p>
            <a:pPr lvl="0">
              <a:defRPr sz="1800"/>
            </a:pPr>
            <a:r>
              <a:rPr lang="en-US" sz="6600" dirty="0">
                <a:solidFill>
                  <a:srgbClr val="F2802A"/>
                </a:solidFill>
              </a:rPr>
              <a:t>SWIVEL COLLECTION</a:t>
            </a:r>
            <a:endParaRPr sz="6600" dirty="0">
              <a:solidFill>
                <a:srgbClr val="F2802A"/>
              </a:solidFill>
            </a:endParaRPr>
          </a:p>
        </p:txBody>
      </p:sp>
      <p:sp>
        <p:nvSpPr>
          <p:cNvPr id="61" name="Shape 61"/>
          <p:cNvSpPr>
            <a:spLocks noGrp="1"/>
          </p:cNvSpPr>
          <p:nvPr>
            <p:ph type="body" idx="1"/>
          </p:nvPr>
        </p:nvSpPr>
        <p:spPr>
          <a:xfrm>
            <a:off x="419100" y="1371121"/>
            <a:ext cx="6083300" cy="7404743"/>
          </a:xfrm>
          <a:prstGeom prst="rect">
            <a:avLst/>
          </a:prstGeom>
        </p:spPr>
        <p:txBody>
          <a:bodyPr>
            <a:normAutofit fontScale="85000" lnSpcReduction="20000"/>
          </a:bodyPr>
          <a:lstStyle/>
          <a:p>
            <a:pPr lvl="0"/>
            <a:r>
              <a:rPr lang="en-US" sz="3600" dirty="0"/>
              <a:t>Made of 304 stainless steel</a:t>
            </a:r>
          </a:p>
          <a:p>
            <a:pPr lvl="0"/>
            <a:r>
              <a:rPr lang="en-US" sz="3600" dirty="0"/>
              <a:t>Temperature range: up to 136F</a:t>
            </a:r>
          </a:p>
          <a:p>
            <a:pPr lvl="0"/>
            <a:r>
              <a:rPr lang="en-US" sz="3600" dirty="0"/>
              <a:t>Plug-in collection</a:t>
            </a:r>
          </a:p>
          <a:p>
            <a:pPr lvl="0"/>
            <a:r>
              <a:rPr lang="en-US" sz="3600" dirty="0"/>
              <a:t>Stocked Finishes: Brushed &amp; Polished</a:t>
            </a:r>
          </a:p>
          <a:p>
            <a:pPr lvl="0"/>
            <a:r>
              <a:rPr lang="en-US" sz="3600" dirty="0"/>
              <a:t>Dry element technology: 10-15min heat up time</a:t>
            </a:r>
          </a:p>
          <a:p>
            <a:pPr lvl="0"/>
            <a:r>
              <a:rPr lang="en-US" sz="3600" dirty="0"/>
              <a:t>Individual bars can swivel 180 degrees</a:t>
            </a:r>
          </a:p>
          <a:p>
            <a:pPr lvl="0"/>
            <a:r>
              <a:rPr lang="en-US" sz="3600" dirty="0"/>
              <a:t>Each arm can be moved independently </a:t>
            </a:r>
          </a:p>
          <a:p>
            <a:pPr lvl="0"/>
            <a:r>
              <a:rPr lang="en-US" sz="3600" dirty="0"/>
              <a:t>Simple to install </a:t>
            </a:r>
          </a:p>
        </p:txBody>
      </p:sp>
      <p:pic>
        <p:nvPicPr>
          <p:cNvPr id="64" name="pasted-image.png"/>
          <p:cNvPicPr/>
          <p:nvPr/>
        </p:nvPicPr>
        <p:blipFill>
          <a:blip r:embed="rId2"/>
          <a:stretch>
            <a:fillRect/>
          </a:stretch>
        </p:blipFill>
        <p:spPr>
          <a:xfrm>
            <a:off x="9798421" y="723980"/>
            <a:ext cx="3121714" cy="4047801"/>
          </a:xfrm>
          <a:prstGeom prst="rect">
            <a:avLst/>
          </a:prstGeom>
          <a:ln w="12700">
            <a:miter lim="400000"/>
          </a:ln>
        </p:spPr>
      </p:pic>
      <p:pic>
        <p:nvPicPr>
          <p:cNvPr id="65" name="pasted-image.png"/>
          <p:cNvPicPr/>
          <p:nvPr/>
        </p:nvPicPr>
        <p:blipFill rotWithShape="1">
          <a:blip r:embed="rId3" cstate="screen">
            <a:extLst>
              <a:ext uri="{28A0092B-C50C-407E-A947-70E740481C1C}">
                <a14:useLocalDpi xmlns:a14="http://schemas.microsoft.com/office/drawing/2010/main"/>
              </a:ext>
            </a:extLst>
          </a:blip>
          <a:srcRect t="1413" r="2694" b="2035"/>
          <a:stretch/>
        </p:blipFill>
        <p:spPr>
          <a:xfrm>
            <a:off x="7618587" y="704662"/>
            <a:ext cx="2179834" cy="4067117"/>
          </a:xfrm>
          <a:prstGeom prst="rect">
            <a:avLst/>
          </a:prstGeom>
          <a:ln w="12700">
            <a:miter lim="400000"/>
          </a:ln>
        </p:spPr>
      </p:pic>
      <p:pic>
        <p:nvPicPr>
          <p:cNvPr id="66" name="pasted-image.png"/>
          <p:cNvPicPr/>
          <p:nvPr/>
        </p:nvPicPr>
        <p:blipFill rotWithShape="1">
          <a:blip r:embed="rId4" cstate="screen">
            <a:extLst>
              <a:ext uri="{28A0092B-C50C-407E-A947-70E740481C1C}">
                <a14:useLocalDpi xmlns:a14="http://schemas.microsoft.com/office/drawing/2010/main"/>
              </a:ext>
            </a:extLst>
          </a:blip>
          <a:srcRect/>
          <a:stretch/>
        </p:blipFill>
        <p:spPr>
          <a:xfrm>
            <a:off x="7618587" y="4771781"/>
            <a:ext cx="2601078" cy="4072832"/>
          </a:xfrm>
          <a:prstGeom prst="rect">
            <a:avLst/>
          </a:prstGeom>
          <a:ln w="12700">
            <a:miter lim="400000"/>
          </a:ln>
        </p:spPr>
      </p:pic>
      <p:sp>
        <p:nvSpPr>
          <p:cNvPr id="9" name="Rectangle 8"/>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pic>
        <p:nvPicPr>
          <p:cNvPr id="3" name="Picture 2" descr="A large white tub sitting next to a sink&#10;&#10;Description automatically generated">
            <a:extLst>
              <a:ext uri="{FF2B5EF4-FFF2-40B4-BE49-F238E27FC236}">
                <a16:creationId xmlns:a16="http://schemas.microsoft.com/office/drawing/2014/main" id="{8BE4837F-9E4A-41D2-88F3-A3B200BEF49A}"/>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12000"/>
                    </a14:imgEffect>
                  </a14:imgLayer>
                </a14:imgProps>
              </a:ext>
              <a:ext uri="{28A0092B-C50C-407E-A947-70E740481C1C}">
                <a14:useLocalDpi xmlns:a14="http://schemas.microsoft.com/office/drawing/2010/main"/>
              </a:ext>
            </a:extLst>
          </a:blip>
          <a:srcRect/>
          <a:stretch/>
        </p:blipFill>
        <p:spPr>
          <a:xfrm>
            <a:off x="10219665" y="4771781"/>
            <a:ext cx="2692401" cy="4072832"/>
          </a:xfrm>
          <a:prstGeom prst="rect">
            <a:avLst/>
          </a:prstGeom>
        </p:spPr>
      </p:pic>
      <p:grpSp>
        <p:nvGrpSpPr>
          <p:cNvPr id="11" name="Group 10">
            <a:extLst>
              <a:ext uri="{FF2B5EF4-FFF2-40B4-BE49-F238E27FC236}">
                <a16:creationId xmlns:a16="http://schemas.microsoft.com/office/drawing/2014/main" id="{BAB8C0B6-9BE3-4476-AB7D-9E0C5AECF5B8}"/>
              </a:ext>
            </a:extLst>
          </p:cNvPr>
          <p:cNvGrpSpPr/>
          <p:nvPr/>
        </p:nvGrpSpPr>
        <p:grpSpPr>
          <a:xfrm>
            <a:off x="8904276" y="4349948"/>
            <a:ext cx="897356" cy="412173"/>
            <a:chOff x="-3001232" y="1665312"/>
            <a:chExt cx="897356" cy="412173"/>
          </a:xfrm>
        </p:grpSpPr>
        <p:sp>
          <p:nvSpPr>
            <p:cNvPr id="12" name="Rectangle 11">
              <a:extLst>
                <a:ext uri="{FF2B5EF4-FFF2-40B4-BE49-F238E27FC236}">
                  <a16:creationId xmlns:a16="http://schemas.microsoft.com/office/drawing/2014/main" id="{03256458-DA71-4139-8457-1498C4D8FC7A}"/>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3" name="TextBox 12">
              <a:extLst>
                <a:ext uri="{FF2B5EF4-FFF2-40B4-BE49-F238E27FC236}">
                  <a16:creationId xmlns:a16="http://schemas.microsoft.com/office/drawing/2014/main" id="{9AB55BE3-0F14-4B2B-AB11-094A18701C4F}"/>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J-D005P</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14" name="Group 13">
            <a:extLst>
              <a:ext uri="{FF2B5EF4-FFF2-40B4-BE49-F238E27FC236}">
                <a16:creationId xmlns:a16="http://schemas.microsoft.com/office/drawing/2014/main" id="{9380E3F4-9A5A-43E7-8727-98316874A569}"/>
              </a:ext>
            </a:extLst>
          </p:cNvPr>
          <p:cNvGrpSpPr/>
          <p:nvPr/>
        </p:nvGrpSpPr>
        <p:grpSpPr>
          <a:xfrm>
            <a:off x="12022779" y="4352988"/>
            <a:ext cx="897356" cy="412173"/>
            <a:chOff x="-3001232" y="1665312"/>
            <a:chExt cx="897356" cy="412173"/>
          </a:xfrm>
        </p:grpSpPr>
        <p:sp>
          <p:nvSpPr>
            <p:cNvPr id="15" name="Rectangle 14">
              <a:extLst>
                <a:ext uri="{FF2B5EF4-FFF2-40B4-BE49-F238E27FC236}">
                  <a16:creationId xmlns:a16="http://schemas.microsoft.com/office/drawing/2014/main" id="{5E6612B5-8F4A-4816-BAAC-9E9EF4762786}"/>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6" name="TextBox 15">
              <a:extLst>
                <a:ext uri="{FF2B5EF4-FFF2-40B4-BE49-F238E27FC236}">
                  <a16:creationId xmlns:a16="http://schemas.microsoft.com/office/drawing/2014/main" id="{77FBE654-82F0-46B6-8BC4-58DE58832900}"/>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J-B004P</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17" name="Group 16">
            <a:extLst>
              <a:ext uri="{FF2B5EF4-FFF2-40B4-BE49-F238E27FC236}">
                <a16:creationId xmlns:a16="http://schemas.microsoft.com/office/drawing/2014/main" id="{2C5E8D96-796D-45F6-AD85-5DBEFA83DD87}"/>
              </a:ext>
            </a:extLst>
          </p:cNvPr>
          <p:cNvGrpSpPr/>
          <p:nvPr/>
        </p:nvGrpSpPr>
        <p:grpSpPr>
          <a:xfrm>
            <a:off x="10220827" y="8437748"/>
            <a:ext cx="897356" cy="412173"/>
            <a:chOff x="-3001232" y="1665312"/>
            <a:chExt cx="897356" cy="412173"/>
          </a:xfrm>
        </p:grpSpPr>
        <p:sp>
          <p:nvSpPr>
            <p:cNvPr id="18" name="Rectangle 17">
              <a:extLst>
                <a:ext uri="{FF2B5EF4-FFF2-40B4-BE49-F238E27FC236}">
                  <a16:creationId xmlns:a16="http://schemas.microsoft.com/office/drawing/2014/main" id="{6EAA4753-462D-4CE2-8A8A-51994D6573B8}"/>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9" name="TextBox 18">
              <a:extLst>
                <a:ext uri="{FF2B5EF4-FFF2-40B4-BE49-F238E27FC236}">
                  <a16:creationId xmlns:a16="http://schemas.microsoft.com/office/drawing/2014/main" id="{B2DD8366-00EF-4AE5-A269-62E9648E00EC}"/>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J-D005B</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spTree>
    <p:extLst>
      <p:ext uri="{BB962C8B-B14F-4D97-AF65-F5344CB8AC3E}">
        <p14:creationId xmlns:p14="http://schemas.microsoft.com/office/powerpoint/2010/main" val="149670207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type="title"/>
          </p:nvPr>
        </p:nvSpPr>
        <p:spPr>
          <a:xfrm>
            <a:off x="952500" y="25400"/>
            <a:ext cx="11099800" cy="1384300"/>
          </a:xfrm>
          <a:prstGeom prst="rect">
            <a:avLst/>
          </a:prstGeom>
        </p:spPr>
        <p:txBody>
          <a:bodyPr/>
          <a:lstStyle/>
          <a:p>
            <a:pPr lvl="0">
              <a:defRPr sz="1800"/>
            </a:pPr>
            <a:r>
              <a:rPr sz="8000" dirty="0">
                <a:solidFill>
                  <a:srgbClr val="F2802A"/>
                </a:solidFill>
              </a:rPr>
              <a:t>DIGITAL HEAT CONTROLLER</a:t>
            </a:r>
          </a:p>
        </p:txBody>
      </p:sp>
      <p:sp>
        <p:nvSpPr>
          <p:cNvPr id="275" name="Shape 275"/>
          <p:cNvSpPr/>
          <p:nvPr/>
        </p:nvSpPr>
        <p:spPr>
          <a:xfrm>
            <a:off x="5295900" y="1758737"/>
            <a:ext cx="7334686" cy="689652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normAutofit fontScale="92500"/>
          </a:bodyPr>
          <a:lstStyle>
            <a:lvl1pPr algn="l">
              <a:spcBef>
                <a:spcPts val="4200"/>
              </a:spcBef>
            </a:lvl1pPr>
          </a:lstStyle>
          <a:p>
            <a:pPr marL="571500" indent="-571500" rtl="0">
              <a:buFont typeface="Arial" panose="020B0604020202020204" pitchFamily="34" charset="0"/>
              <a:buChar char="•"/>
            </a:pPr>
            <a:r>
              <a:rPr lang="en-US" dirty="0"/>
              <a:t>Designed to allow users to have control over the temperature; there are 9 heat levels to choose from.</a:t>
            </a:r>
          </a:p>
          <a:p>
            <a:pPr marL="571500" indent="-571500" rtl="0">
              <a:buFont typeface="Arial" panose="020B0604020202020204" pitchFamily="34" charset="0"/>
              <a:buChar char="•"/>
            </a:pPr>
            <a:r>
              <a:rPr lang="en-US" dirty="0"/>
              <a:t>Digital Heat Controller is included with our Italian collections: </a:t>
            </a:r>
            <a:r>
              <a:rPr lang="en-US" b="1" i="1" dirty="0"/>
              <a:t>Quadro, Sirio, </a:t>
            </a:r>
            <a:r>
              <a:rPr lang="en-US" b="1" i="1" dirty="0" err="1"/>
              <a:t>Antus</a:t>
            </a:r>
            <a:r>
              <a:rPr lang="en-US" b="1" i="1" dirty="0"/>
              <a:t>, &amp;Vega</a:t>
            </a:r>
            <a:r>
              <a:rPr lang="en-US" dirty="0"/>
              <a:t>.</a:t>
            </a:r>
          </a:p>
          <a:p>
            <a:pPr marL="571500" indent="-571500" rtl="0">
              <a:buFont typeface="Arial" panose="020B0604020202020204" pitchFamily="34" charset="0"/>
              <a:buChar char="•"/>
            </a:pPr>
            <a:r>
              <a:rPr lang="en-US" dirty="0"/>
              <a:t>A remotely wired DHC is available if you want to locate the controller away from the unit itself. This could be due to space constraints or to make it easier to interact with.</a:t>
            </a:r>
          </a:p>
        </p:txBody>
      </p:sp>
      <p:sp>
        <p:nvSpPr>
          <p:cNvPr id="6" name="Rectangle 5"/>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grpSp>
        <p:nvGrpSpPr>
          <p:cNvPr id="5" name="Group 4">
            <a:extLst>
              <a:ext uri="{FF2B5EF4-FFF2-40B4-BE49-F238E27FC236}">
                <a16:creationId xmlns:a16="http://schemas.microsoft.com/office/drawing/2014/main" id="{60D82710-FCF9-4925-AD6D-FAB764A3573F}"/>
              </a:ext>
            </a:extLst>
          </p:cNvPr>
          <p:cNvGrpSpPr/>
          <p:nvPr/>
        </p:nvGrpSpPr>
        <p:grpSpPr>
          <a:xfrm>
            <a:off x="374214" y="1281560"/>
            <a:ext cx="4602334" cy="7644349"/>
            <a:chOff x="374214" y="-2073095"/>
            <a:chExt cx="4602334" cy="7644349"/>
          </a:xfrm>
        </p:grpSpPr>
        <p:grpSp>
          <p:nvGrpSpPr>
            <p:cNvPr id="3" name="Group 2">
              <a:extLst>
                <a:ext uri="{FF2B5EF4-FFF2-40B4-BE49-F238E27FC236}">
                  <a16:creationId xmlns:a16="http://schemas.microsoft.com/office/drawing/2014/main" id="{FCE7708E-93B1-4901-BA33-4DA5006BB5BF}"/>
                </a:ext>
              </a:extLst>
            </p:cNvPr>
            <p:cNvGrpSpPr/>
            <p:nvPr/>
          </p:nvGrpSpPr>
          <p:grpSpPr>
            <a:xfrm>
              <a:off x="374214" y="1243302"/>
              <a:ext cx="4602332" cy="4327952"/>
              <a:chOff x="374214" y="1243302"/>
              <a:chExt cx="4602332" cy="4327952"/>
            </a:xfrm>
          </p:grpSpPr>
          <p:pic>
            <p:nvPicPr>
              <p:cNvPr id="277" name="pasted-image.png" descr="Remotely Wired Digital Heat Controller"/>
              <p:cNvPicPr/>
              <p:nvPr/>
            </p:nvPicPr>
            <p:blipFill rotWithShape="1">
              <a:blip r:embed="rId3" cstate="screen">
                <a:extLst>
                  <a:ext uri="{28A0092B-C50C-407E-A947-70E740481C1C}">
                    <a14:useLocalDpi xmlns:a14="http://schemas.microsoft.com/office/drawing/2010/main"/>
                  </a:ext>
                </a:extLst>
              </a:blip>
              <a:srcRect t="5316" b="6284"/>
              <a:stretch/>
            </p:blipFill>
            <p:spPr>
              <a:xfrm>
                <a:off x="374214" y="1243302"/>
                <a:ext cx="4602332" cy="4122768"/>
              </a:xfrm>
              <a:prstGeom prst="rect">
                <a:avLst/>
              </a:prstGeom>
              <a:ln w="12700">
                <a:miter lim="400000"/>
              </a:ln>
            </p:spPr>
          </p:pic>
          <p:sp>
            <p:nvSpPr>
              <p:cNvPr id="2" name="TextBox 1">
                <a:extLst>
                  <a:ext uri="{FF2B5EF4-FFF2-40B4-BE49-F238E27FC236}">
                    <a16:creationId xmlns:a16="http://schemas.microsoft.com/office/drawing/2014/main" id="{5D5C0052-1618-4BC0-9EBF-4C0733B97CCD}"/>
                  </a:ext>
                </a:extLst>
              </p:cNvPr>
              <p:cNvSpPr txBox="1"/>
              <p:nvPr/>
            </p:nvSpPr>
            <p:spPr>
              <a:xfrm>
                <a:off x="374214" y="5160885"/>
                <a:ext cx="4602332" cy="410369"/>
              </a:xfrm>
              <a:prstGeom prst="rect">
                <a:avLst/>
              </a:prstGeom>
              <a:solidFill>
                <a:srgbClr val="F2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Helvetica Light"/>
                    <a:ea typeface="Helvetica Light"/>
                    <a:cs typeface="Helvetica Light"/>
                    <a:sym typeface="Helvetica Light"/>
                  </a:rPr>
                  <a:t>Remotely Wired Digital Heat Controller</a:t>
                </a:r>
              </a:p>
            </p:txBody>
          </p:sp>
        </p:grpSp>
        <p:grpSp>
          <p:nvGrpSpPr>
            <p:cNvPr id="4" name="Group 3">
              <a:extLst>
                <a:ext uri="{FF2B5EF4-FFF2-40B4-BE49-F238E27FC236}">
                  <a16:creationId xmlns:a16="http://schemas.microsoft.com/office/drawing/2014/main" id="{8F1D16BB-5279-42BD-87DB-29978DBC83AB}"/>
                </a:ext>
              </a:extLst>
            </p:cNvPr>
            <p:cNvGrpSpPr/>
            <p:nvPr/>
          </p:nvGrpSpPr>
          <p:grpSpPr>
            <a:xfrm>
              <a:off x="374214" y="-2073095"/>
              <a:ext cx="4602334" cy="3417630"/>
              <a:chOff x="374214" y="5586670"/>
              <a:chExt cx="4602334" cy="3417630"/>
            </a:xfrm>
          </p:grpSpPr>
          <p:pic>
            <p:nvPicPr>
              <p:cNvPr id="276" name="pasted-image.png"/>
              <p:cNvPicPr/>
              <p:nvPr/>
            </p:nvPicPr>
            <p:blipFill rotWithShape="1">
              <a:blip r:embed="rId4" cstate="screen">
                <a:extLst>
                  <a:ext uri="{28A0092B-C50C-407E-A947-70E740481C1C}">
                    <a14:useLocalDpi xmlns:a14="http://schemas.microsoft.com/office/drawing/2010/main"/>
                  </a:ext>
                </a:extLst>
              </a:blip>
              <a:srcRect/>
              <a:stretch/>
            </p:blipFill>
            <p:spPr>
              <a:xfrm>
                <a:off x="374214" y="5586670"/>
                <a:ext cx="4602334" cy="3197030"/>
              </a:xfrm>
              <a:prstGeom prst="rect">
                <a:avLst/>
              </a:prstGeom>
              <a:ln w="12700">
                <a:miter lim="400000"/>
              </a:ln>
            </p:spPr>
          </p:pic>
          <p:sp>
            <p:nvSpPr>
              <p:cNvPr id="9" name="TextBox 8">
                <a:extLst>
                  <a:ext uri="{FF2B5EF4-FFF2-40B4-BE49-F238E27FC236}">
                    <a16:creationId xmlns:a16="http://schemas.microsoft.com/office/drawing/2014/main" id="{C5DA7B5E-08C7-465D-B2DD-2709C4009243}"/>
                  </a:ext>
                </a:extLst>
              </p:cNvPr>
              <p:cNvSpPr txBox="1"/>
              <p:nvPr/>
            </p:nvSpPr>
            <p:spPr>
              <a:xfrm>
                <a:off x="374214" y="8593931"/>
                <a:ext cx="4602332" cy="410369"/>
              </a:xfrm>
              <a:prstGeom prst="rect">
                <a:avLst/>
              </a:prstGeom>
              <a:solidFill>
                <a:srgbClr val="F2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Helvetica Light"/>
                    <a:ea typeface="Helvetica Light"/>
                    <a:cs typeface="Helvetica Light"/>
                    <a:sym typeface="Helvetica Light"/>
                  </a:rPr>
                  <a:t>Standard Digital Heat Controller</a:t>
                </a:r>
              </a:p>
            </p:txBody>
          </p:sp>
        </p:grpSp>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p:cNvSpPr>
          <p:nvPr>
            <p:ph type="title"/>
          </p:nvPr>
        </p:nvSpPr>
        <p:spPr>
          <a:xfrm>
            <a:off x="952500" y="25400"/>
            <a:ext cx="11099800" cy="1384300"/>
          </a:xfrm>
          <a:prstGeom prst="rect">
            <a:avLst/>
          </a:prstGeom>
        </p:spPr>
        <p:txBody>
          <a:bodyPr/>
          <a:lstStyle/>
          <a:p>
            <a:pPr lvl="0">
              <a:defRPr sz="1800"/>
            </a:pPr>
            <a:r>
              <a:rPr sz="8000" dirty="0">
                <a:solidFill>
                  <a:srgbClr val="F2802A"/>
                </a:solidFill>
              </a:rPr>
              <a:t>TIMERS</a:t>
            </a:r>
            <a:r>
              <a:rPr lang="en-US" sz="8000" dirty="0">
                <a:solidFill>
                  <a:srgbClr val="F2802A"/>
                </a:solidFill>
              </a:rPr>
              <a:t> &amp; SWITCHES</a:t>
            </a:r>
            <a:endParaRPr sz="8000" dirty="0">
              <a:solidFill>
                <a:srgbClr val="F2802A"/>
              </a:solidFill>
            </a:endParaRPr>
          </a:p>
        </p:txBody>
      </p:sp>
      <p:sp>
        <p:nvSpPr>
          <p:cNvPr id="7" name="Rectangle 6"/>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sp>
        <p:nvSpPr>
          <p:cNvPr id="10" name="TextBox 9">
            <a:extLst>
              <a:ext uri="{FF2B5EF4-FFF2-40B4-BE49-F238E27FC236}">
                <a16:creationId xmlns:a16="http://schemas.microsoft.com/office/drawing/2014/main" id="{599514C8-75A8-4C8D-8C05-5F5F8870A97B}"/>
              </a:ext>
            </a:extLst>
          </p:cNvPr>
          <p:cNvSpPr txBox="1"/>
          <p:nvPr/>
        </p:nvSpPr>
        <p:spPr>
          <a:xfrm>
            <a:off x="628649" y="932993"/>
            <a:ext cx="8207007" cy="150297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spcBef>
                <a:spcPts val="4200"/>
              </a:spcBef>
              <a:defRPr sz="1800"/>
            </a:pPr>
            <a:r>
              <a:rPr lang="en-US" sz="2800" dirty="0"/>
              <a:t>There are a variety of control options available that can be used to control our heated towel racks. </a:t>
            </a:r>
            <a:endParaRPr kumimoji="0" lang="en-US" sz="28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grpSp>
        <p:nvGrpSpPr>
          <p:cNvPr id="17" name="Group 16">
            <a:extLst>
              <a:ext uri="{FF2B5EF4-FFF2-40B4-BE49-F238E27FC236}">
                <a16:creationId xmlns:a16="http://schemas.microsoft.com/office/drawing/2014/main" id="{EC7E1E3E-FF63-4AFC-BDA3-D44D9A4F0EEB}"/>
              </a:ext>
            </a:extLst>
          </p:cNvPr>
          <p:cNvGrpSpPr/>
          <p:nvPr/>
        </p:nvGrpSpPr>
        <p:grpSpPr>
          <a:xfrm>
            <a:off x="8197072" y="2918076"/>
            <a:ext cx="4566608" cy="2547379"/>
            <a:chOff x="4610811" y="3391609"/>
            <a:chExt cx="5640203" cy="3146259"/>
          </a:xfrm>
        </p:grpSpPr>
        <p:pic>
          <p:nvPicPr>
            <p:cNvPr id="5" name="Picture 4" descr="A close up of a door&#10;&#10;Description automatically generated">
              <a:extLst>
                <a:ext uri="{FF2B5EF4-FFF2-40B4-BE49-F238E27FC236}">
                  <a16:creationId xmlns:a16="http://schemas.microsoft.com/office/drawing/2014/main" id="{4D6C0137-1846-4917-8AD4-DB736EB914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8341" y="3391609"/>
              <a:ext cx="1437441" cy="2292096"/>
            </a:xfrm>
            <a:prstGeom prst="rect">
              <a:avLst/>
            </a:prstGeom>
          </p:spPr>
        </p:pic>
        <p:pic>
          <p:nvPicPr>
            <p:cNvPr id="12" name="Picture 11" descr="A picture containing indoor, sitting, photo, white&#10;&#10;Description automatically generated">
              <a:extLst>
                <a:ext uri="{FF2B5EF4-FFF2-40B4-BE49-F238E27FC236}">
                  <a16:creationId xmlns:a16="http://schemas.microsoft.com/office/drawing/2014/main" id="{905A70ED-BC0A-49B0-B74A-5C05628649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2026" y="3391609"/>
              <a:ext cx="1437441" cy="2292097"/>
            </a:xfrm>
            <a:prstGeom prst="rect">
              <a:avLst/>
            </a:prstGeom>
          </p:spPr>
        </p:pic>
        <p:sp>
          <p:nvSpPr>
            <p:cNvPr id="15" name="Rectangle 14">
              <a:extLst>
                <a:ext uri="{FF2B5EF4-FFF2-40B4-BE49-F238E27FC236}">
                  <a16:creationId xmlns:a16="http://schemas.microsoft.com/office/drawing/2014/main" id="{659CB693-DD18-45E5-8F83-C444CD9AD809}"/>
                </a:ext>
              </a:extLst>
            </p:cNvPr>
            <p:cNvSpPr/>
            <p:nvPr/>
          </p:nvSpPr>
          <p:spPr>
            <a:xfrm>
              <a:off x="4610811" y="5806347"/>
              <a:ext cx="5640203" cy="731521"/>
            </a:xfrm>
            <a:prstGeom prst="rect">
              <a:avLst/>
            </a:prstGeom>
          </p:spPr>
          <p:txBody>
            <a:bodyPr wrap="square">
              <a:normAutofit/>
            </a:bodyPr>
            <a:lstStyle/>
            <a:p>
              <a:pPr rtl="0" latinLnBrk="1" hangingPunct="0"/>
              <a:r>
                <a:rPr lang="en-US" sz="1800" dirty="0">
                  <a:solidFill>
                    <a:srgbClr val="000000"/>
                  </a:solidFill>
                </a:rPr>
                <a:t>COUNTDOWN TIMER</a:t>
              </a:r>
            </a:p>
          </p:txBody>
        </p:sp>
      </p:grpSp>
      <p:grpSp>
        <p:nvGrpSpPr>
          <p:cNvPr id="16" name="Group 15">
            <a:extLst>
              <a:ext uri="{FF2B5EF4-FFF2-40B4-BE49-F238E27FC236}">
                <a16:creationId xmlns:a16="http://schemas.microsoft.com/office/drawing/2014/main" id="{4D7F9C22-C191-481D-8A12-3AC268DB81C2}"/>
              </a:ext>
            </a:extLst>
          </p:cNvPr>
          <p:cNvGrpSpPr/>
          <p:nvPr/>
        </p:nvGrpSpPr>
        <p:grpSpPr>
          <a:xfrm>
            <a:off x="8921445" y="356754"/>
            <a:ext cx="3160147" cy="2361567"/>
            <a:chOff x="9584109" y="5543367"/>
            <a:chExt cx="3903088" cy="2916764"/>
          </a:xfrm>
        </p:grpSpPr>
        <p:pic>
          <p:nvPicPr>
            <p:cNvPr id="3" name="Picture 2" descr="A picture containing jack, electronics, white, sitting&#10;&#10;Description automatically generated">
              <a:extLst>
                <a:ext uri="{FF2B5EF4-FFF2-40B4-BE49-F238E27FC236}">
                  <a16:creationId xmlns:a16="http://schemas.microsoft.com/office/drawing/2014/main" id="{F5847A8D-7BE8-41DB-89C1-747996CAF79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638324" y="5543367"/>
              <a:ext cx="1794658" cy="2062602"/>
            </a:xfrm>
            <a:prstGeom prst="rect">
              <a:avLst/>
            </a:prstGeom>
          </p:spPr>
        </p:pic>
        <p:sp>
          <p:nvSpPr>
            <p:cNvPr id="20" name="Rectangle 19">
              <a:extLst>
                <a:ext uri="{FF2B5EF4-FFF2-40B4-BE49-F238E27FC236}">
                  <a16:creationId xmlns:a16="http://schemas.microsoft.com/office/drawing/2014/main" id="{77BC4E6D-1DB8-4720-80CC-C37EB1BA3A77}"/>
                </a:ext>
              </a:extLst>
            </p:cNvPr>
            <p:cNvSpPr/>
            <p:nvPr/>
          </p:nvSpPr>
          <p:spPr>
            <a:xfrm>
              <a:off x="9584109" y="7728610"/>
              <a:ext cx="3903088" cy="731521"/>
            </a:xfrm>
            <a:prstGeom prst="rect">
              <a:avLst/>
            </a:prstGeom>
          </p:spPr>
          <p:txBody>
            <a:bodyPr wrap="square">
              <a:normAutofit fontScale="92500" lnSpcReduction="10000"/>
            </a:bodyPr>
            <a:lstStyle/>
            <a:p>
              <a:pPr rtl="0" latinLnBrk="1" hangingPunct="0"/>
              <a:r>
                <a:rPr lang="en-US" sz="1800" dirty="0">
                  <a:solidFill>
                    <a:srgbClr val="000000"/>
                  </a:solidFill>
                </a:rPr>
                <a:t>PLUG-IN PROGRAMMABLE</a:t>
              </a:r>
              <a:br>
                <a:rPr lang="en-US" sz="1800" dirty="0">
                  <a:solidFill>
                    <a:srgbClr val="000000"/>
                  </a:solidFill>
                </a:rPr>
              </a:br>
              <a:r>
                <a:rPr lang="en-US" sz="1800" dirty="0">
                  <a:solidFill>
                    <a:srgbClr val="000000"/>
                  </a:solidFill>
                </a:rPr>
                <a:t>TIMER</a:t>
              </a:r>
            </a:p>
          </p:txBody>
        </p:sp>
      </p:grpSp>
      <p:sp>
        <p:nvSpPr>
          <p:cNvPr id="23" name="Rectangle 22">
            <a:extLst>
              <a:ext uri="{FF2B5EF4-FFF2-40B4-BE49-F238E27FC236}">
                <a16:creationId xmlns:a16="http://schemas.microsoft.com/office/drawing/2014/main" id="{E0AF1C80-AAAF-4886-AF6A-5F209C423A44}"/>
              </a:ext>
            </a:extLst>
          </p:cNvPr>
          <p:cNvSpPr/>
          <p:nvPr/>
        </p:nvSpPr>
        <p:spPr>
          <a:xfrm>
            <a:off x="7371184" y="8265574"/>
            <a:ext cx="5594433" cy="731520"/>
          </a:xfrm>
          <a:prstGeom prst="rect">
            <a:avLst/>
          </a:prstGeom>
        </p:spPr>
        <p:txBody>
          <a:bodyPr wrap="square" anchor="ctr">
            <a:normAutofit fontScale="92500"/>
          </a:bodyPr>
          <a:lstStyle/>
          <a:p>
            <a:pPr rtl="0" latinLnBrk="1" hangingPunct="0"/>
            <a:r>
              <a:rPr lang="en-US" sz="1800" b="1" spc="300" dirty="0">
                <a:solidFill>
                  <a:srgbClr val="000000"/>
                </a:solidFill>
              </a:rPr>
              <a:t>BLACK COLOR CHANGE KITS FOR       HARDWIRED TIMERS SOLD SEPARATELY</a:t>
            </a:r>
          </a:p>
        </p:txBody>
      </p:sp>
      <p:sp>
        <p:nvSpPr>
          <p:cNvPr id="2" name="TextBox 1">
            <a:extLst>
              <a:ext uri="{FF2B5EF4-FFF2-40B4-BE49-F238E27FC236}">
                <a16:creationId xmlns:a16="http://schemas.microsoft.com/office/drawing/2014/main" id="{70EBCD2A-1852-473A-8C1A-06836C64CADA}"/>
              </a:ext>
            </a:extLst>
          </p:cNvPr>
          <p:cNvSpPr txBox="1"/>
          <p:nvPr/>
        </p:nvSpPr>
        <p:spPr>
          <a:xfrm>
            <a:off x="468256" y="2718321"/>
            <a:ext cx="6606398" cy="6278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rmAutofit fontScale="92500" lnSpcReduction="10000"/>
          </a:bodyPr>
          <a:lstStyle/>
          <a:p>
            <a:pPr marL="571500" indent="-571500" algn="l" rtl="0">
              <a:buFont typeface="Arial" panose="020B0604020202020204" pitchFamily="34" charset="0"/>
              <a:buChar char="•"/>
            </a:pPr>
            <a:r>
              <a:rPr lang="en-US" sz="2800" i="1" dirty="0"/>
              <a:t>On/Off switch</a:t>
            </a:r>
            <a:r>
              <a:rPr lang="en-US" sz="2800" dirty="0"/>
              <a:t>: Required for our Jeeves &amp; Traditional units. Provides basic functionality. (Hardwired Only)</a:t>
            </a:r>
          </a:p>
          <a:p>
            <a:pPr marL="571500" indent="-571500" algn="l" rtl="0">
              <a:buFont typeface="Arial" panose="020B0604020202020204" pitchFamily="34" charset="0"/>
              <a:buChar char="•"/>
            </a:pPr>
            <a:endParaRPr lang="en-US" sz="2800" dirty="0"/>
          </a:p>
          <a:p>
            <a:pPr marL="571500" indent="-571500" algn="l" rtl="0">
              <a:buFont typeface="Arial" panose="020B0604020202020204" pitchFamily="34" charset="0"/>
              <a:buChar char="•"/>
            </a:pPr>
            <a:r>
              <a:rPr lang="en-US" sz="2800" i="1" dirty="0"/>
              <a:t>24hr/7day Programmable Timers</a:t>
            </a:r>
            <a:r>
              <a:rPr lang="en-US" sz="2800" dirty="0"/>
              <a:t>: allow user to set precisely when the unit will turn on and off. (Hardwired &amp; Plug-In)</a:t>
            </a:r>
          </a:p>
          <a:p>
            <a:pPr marL="571500" indent="-571500" algn="l" rtl="0">
              <a:buFont typeface="Arial" panose="020B0604020202020204" pitchFamily="34" charset="0"/>
              <a:buChar char="•"/>
            </a:pPr>
            <a:endParaRPr lang="en-US" sz="2800" dirty="0"/>
          </a:p>
          <a:p>
            <a:pPr marL="571500" indent="-571500" algn="l" rtl="0">
              <a:buFont typeface="Arial" panose="020B0604020202020204" pitchFamily="34" charset="0"/>
              <a:buChar char="•"/>
            </a:pPr>
            <a:r>
              <a:rPr lang="en-US" sz="2800" i="1" dirty="0"/>
              <a:t>Wi-Fi Smart switch:</a:t>
            </a:r>
            <a:r>
              <a:rPr lang="en-US" sz="2800" dirty="0"/>
              <a:t> full functionality of 24hr/7day programmable timer via the convenience of an app (Hardwired Only)</a:t>
            </a:r>
            <a:endParaRPr kumimoji="0" lang="en-US" sz="28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a:p>
            <a:pPr marL="571500" indent="-571500" algn="l" rtl="0">
              <a:buFont typeface="Arial" panose="020B0604020202020204" pitchFamily="34" charset="0"/>
              <a:buChar char="•"/>
            </a:pPr>
            <a:endParaRPr lang="en-US" sz="2800" dirty="0"/>
          </a:p>
          <a:p>
            <a:pPr marL="571500" indent="-571500" algn="l" rtl="0">
              <a:buFont typeface="Arial" panose="020B0604020202020204" pitchFamily="34" charset="0"/>
              <a:buChar char="•"/>
            </a:pPr>
            <a:r>
              <a:rPr lang="en-US" sz="2800" i="1" dirty="0"/>
              <a:t>Countdown timers: </a:t>
            </a:r>
            <a:r>
              <a:rPr lang="en-US" sz="2800" dirty="0"/>
              <a:t>allow user to turn unit on for predefined amount of time (Hardwired Only)</a:t>
            </a:r>
          </a:p>
          <a:p>
            <a:pPr marL="571500" indent="-571500" algn="l" rtl="0">
              <a:buFont typeface="Arial" panose="020B0604020202020204" pitchFamily="34" charset="0"/>
              <a:buChar char="•"/>
            </a:pPr>
            <a:endParaRPr lang="en-US" sz="2800" dirty="0"/>
          </a:p>
        </p:txBody>
      </p:sp>
      <p:pic>
        <p:nvPicPr>
          <p:cNvPr id="19" name="pasted-image.png">
            <a:extLst>
              <a:ext uri="{FF2B5EF4-FFF2-40B4-BE49-F238E27FC236}">
                <a16:creationId xmlns:a16="http://schemas.microsoft.com/office/drawing/2014/main" id="{DE8E286A-F68F-495B-8AEF-47246D112F6B}"/>
              </a:ext>
            </a:extLst>
          </p:cNvPr>
          <p:cNvPicPr/>
          <p:nvPr/>
        </p:nvPicPr>
        <p:blipFill>
          <a:blip r:embed="rId6" cstate="screen">
            <a:extLst>
              <a:ext uri="{28A0092B-C50C-407E-A947-70E740481C1C}">
                <a14:useLocalDpi xmlns:a14="http://schemas.microsoft.com/office/drawing/2010/main"/>
              </a:ext>
            </a:extLst>
          </a:blip>
          <a:stretch>
            <a:fillRect/>
          </a:stretch>
        </p:blipFill>
        <p:spPr>
          <a:xfrm>
            <a:off x="7166562" y="2918075"/>
            <a:ext cx="1241318" cy="1855803"/>
          </a:xfrm>
          <a:prstGeom prst="rect">
            <a:avLst/>
          </a:prstGeom>
          <a:ln w="12700">
            <a:miter lim="400000"/>
          </a:ln>
        </p:spPr>
      </p:pic>
      <p:sp>
        <p:nvSpPr>
          <p:cNvPr id="4" name="TextBox 3">
            <a:extLst>
              <a:ext uri="{FF2B5EF4-FFF2-40B4-BE49-F238E27FC236}">
                <a16:creationId xmlns:a16="http://schemas.microsoft.com/office/drawing/2014/main" id="{F5D9AB95-60E6-48C2-B7F9-95B876B5721C}"/>
              </a:ext>
            </a:extLst>
          </p:cNvPr>
          <p:cNvSpPr txBox="1"/>
          <p:nvPr/>
        </p:nvSpPr>
        <p:spPr>
          <a:xfrm>
            <a:off x="7150245" y="4746587"/>
            <a:ext cx="1316966"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600" b="0" i="0" u="none" strike="noStrike" cap="none" spc="0" normalizeH="0" dirty="0">
                <a:ln>
                  <a:noFill/>
                </a:ln>
                <a:solidFill>
                  <a:srgbClr val="000000"/>
                </a:solidFill>
                <a:effectLst/>
                <a:uFillTx/>
                <a:latin typeface="Helvetica Light"/>
                <a:ea typeface="Helvetica Light"/>
                <a:cs typeface="Helvetica Light"/>
                <a:sym typeface="Helvetica Light"/>
              </a:rPr>
              <a:t>ON/OFF </a:t>
            </a:r>
          </a:p>
          <a:p>
            <a:pPr marL="0" marR="0" indent="0" algn="ctr" defTabSz="584200" rtl="0" fontAlgn="auto" latinLnBrk="1" hangingPunct="0">
              <a:lnSpc>
                <a:spcPct val="100000"/>
              </a:lnSpc>
              <a:spcBef>
                <a:spcPts val="0"/>
              </a:spcBef>
              <a:spcAft>
                <a:spcPts val="0"/>
              </a:spcAft>
              <a:buClrTx/>
              <a:buSzTx/>
              <a:buFontTx/>
              <a:buNone/>
              <a:tabLst/>
            </a:pPr>
            <a:r>
              <a:rPr kumimoji="0" lang="en-US" sz="1600" b="0" i="0" u="none" strike="noStrike" cap="none" spc="0" normalizeH="0" dirty="0">
                <a:ln>
                  <a:noFill/>
                </a:ln>
                <a:solidFill>
                  <a:srgbClr val="000000"/>
                </a:solidFill>
                <a:effectLst/>
                <a:uFillTx/>
                <a:latin typeface="Helvetica Light"/>
                <a:ea typeface="Helvetica Light"/>
                <a:cs typeface="Helvetica Light"/>
                <a:sym typeface="Helvetica Light"/>
              </a:rPr>
              <a:t>SWITCH</a:t>
            </a:r>
          </a:p>
        </p:txBody>
      </p:sp>
      <p:pic>
        <p:nvPicPr>
          <p:cNvPr id="11" name="Picture 10" descr="Graphical user interface, application&#10;&#10;Description automatically generated">
            <a:extLst>
              <a:ext uri="{FF2B5EF4-FFF2-40B4-BE49-F238E27FC236}">
                <a16:creationId xmlns:a16="http://schemas.microsoft.com/office/drawing/2014/main" id="{7B973B7B-1C7A-43BD-83DC-78A036CC91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5111" y="5564652"/>
            <a:ext cx="1969215" cy="1969215"/>
          </a:xfrm>
          <a:prstGeom prst="rect">
            <a:avLst/>
          </a:prstGeom>
        </p:spPr>
      </p:pic>
      <p:pic>
        <p:nvPicPr>
          <p:cNvPr id="21" name="Picture 20" descr="A picture containing different, row, lined, line&#10;&#10;Description automatically generated">
            <a:extLst>
              <a:ext uri="{FF2B5EF4-FFF2-40B4-BE49-F238E27FC236}">
                <a16:creationId xmlns:a16="http://schemas.microsoft.com/office/drawing/2014/main" id="{B0E2C964-C278-457D-853D-615816EE89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3132" y="4983468"/>
            <a:ext cx="2810984" cy="2804737"/>
          </a:xfrm>
          <a:prstGeom prst="rect">
            <a:avLst/>
          </a:prstGeom>
        </p:spPr>
      </p:pic>
      <p:sp>
        <p:nvSpPr>
          <p:cNvPr id="22" name="TextBox 21">
            <a:extLst>
              <a:ext uri="{FF2B5EF4-FFF2-40B4-BE49-F238E27FC236}">
                <a16:creationId xmlns:a16="http://schemas.microsoft.com/office/drawing/2014/main" id="{E92E4EDD-16B8-4E25-A6E6-38F7D80344DF}"/>
              </a:ext>
            </a:extLst>
          </p:cNvPr>
          <p:cNvSpPr txBox="1"/>
          <p:nvPr/>
        </p:nvSpPr>
        <p:spPr>
          <a:xfrm>
            <a:off x="7074654" y="7570201"/>
            <a:ext cx="5006938"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dirty="0">
                <a:solidFill>
                  <a:srgbClr val="000000"/>
                </a:solidFill>
              </a:rPr>
              <a:t>Wi-Fi Smart Switch &amp; Hardwired Programmable Timer</a:t>
            </a:r>
            <a:endParaRPr kumimoji="0" lang="en-US" sz="18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xfrm>
            <a:off x="952500" y="419100"/>
            <a:ext cx="11099800" cy="1384300"/>
          </a:xfrm>
          <a:prstGeom prst="rect">
            <a:avLst/>
          </a:prstGeom>
        </p:spPr>
        <p:txBody>
          <a:bodyPr/>
          <a:lstStyle/>
          <a:p>
            <a:pPr lvl="0">
              <a:defRPr sz="1800"/>
            </a:pPr>
            <a:r>
              <a:rPr sz="8000" dirty="0">
                <a:solidFill>
                  <a:schemeClr val="accent4"/>
                </a:solidFill>
              </a:rPr>
              <a:t>Learning Objectives</a:t>
            </a:r>
          </a:p>
        </p:txBody>
      </p:sp>
      <p:sp>
        <p:nvSpPr>
          <p:cNvPr id="36" name="Shape 36"/>
          <p:cNvSpPr>
            <a:spLocks noGrp="1"/>
          </p:cNvSpPr>
          <p:nvPr>
            <p:ph type="body" idx="1"/>
          </p:nvPr>
        </p:nvSpPr>
        <p:spPr>
          <a:xfrm>
            <a:off x="546100" y="1868180"/>
            <a:ext cx="5273450" cy="6815667"/>
          </a:xfrm>
          <a:prstGeom prst="rect">
            <a:avLst/>
          </a:prstGeom>
        </p:spPr>
        <p:txBody>
          <a:bodyPr>
            <a:normAutofit/>
          </a:bodyPr>
          <a:lstStyle/>
          <a:p>
            <a:pPr lvl="0">
              <a:defRPr sz="1800"/>
            </a:pPr>
            <a:r>
              <a:rPr sz="3600" dirty="0"/>
              <a:t>Functions, benefits, and applications</a:t>
            </a:r>
          </a:p>
          <a:p>
            <a:pPr lvl="0">
              <a:defRPr sz="1800"/>
            </a:pPr>
            <a:r>
              <a:rPr lang="en-US" sz="3600" dirty="0"/>
              <a:t>How to Sell</a:t>
            </a:r>
            <a:endParaRPr sz="3600" dirty="0"/>
          </a:p>
          <a:p>
            <a:pPr lvl="0">
              <a:defRPr sz="1800"/>
            </a:pPr>
            <a:r>
              <a:rPr lang="en-US" sz="3600" dirty="0"/>
              <a:t>Collections and Accessories</a:t>
            </a:r>
            <a:endParaRPr sz="3600" dirty="0"/>
          </a:p>
        </p:txBody>
      </p:sp>
      <p:sp>
        <p:nvSpPr>
          <p:cNvPr id="2" name="Rectangle 1"/>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9551" y="1803400"/>
            <a:ext cx="6880447" cy="6880447"/>
          </a:xfrm>
          <a:prstGeom prst="rect">
            <a:avLst/>
          </a:prstGeom>
        </p:spPr>
      </p:pic>
      <p:grpSp>
        <p:nvGrpSpPr>
          <p:cNvPr id="7" name="Group 6">
            <a:extLst>
              <a:ext uri="{FF2B5EF4-FFF2-40B4-BE49-F238E27FC236}">
                <a16:creationId xmlns:a16="http://schemas.microsoft.com/office/drawing/2014/main" id="{76F89F9C-5AD6-4B7C-B38B-894A35AAEC3F}"/>
              </a:ext>
            </a:extLst>
          </p:cNvPr>
          <p:cNvGrpSpPr/>
          <p:nvPr/>
        </p:nvGrpSpPr>
        <p:grpSpPr>
          <a:xfrm>
            <a:off x="11179791" y="8268189"/>
            <a:ext cx="1520207" cy="414490"/>
            <a:chOff x="-3001233" y="1662995"/>
            <a:chExt cx="1520207" cy="414490"/>
          </a:xfrm>
        </p:grpSpPr>
        <p:sp>
          <p:nvSpPr>
            <p:cNvPr id="4" name="Rectangle 3">
              <a:extLst>
                <a:ext uri="{FF2B5EF4-FFF2-40B4-BE49-F238E27FC236}">
                  <a16:creationId xmlns:a16="http://schemas.microsoft.com/office/drawing/2014/main" id="{E4BF0739-19C1-4BB5-92BD-291485BFAC96}"/>
                </a:ext>
              </a:extLst>
            </p:cNvPr>
            <p:cNvSpPr/>
            <p:nvPr/>
          </p:nvSpPr>
          <p:spPr>
            <a:xfrm>
              <a:off x="-3001232" y="1665312"/>
              <a:ext cx="152020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6" name="TextBox 5">
              <a:extLst>
                <a:ext uri="{FF2B5EF4-FFF2-40B4-BE49-F238E27FC236}">
                  <a16:creationId xmlns:a16="http://schemas.microsoft.com/office/drawing/2014/main" id="{F9EACD39-C230-454C-881B-EEC0521B0803}"/>
                </a:ext>
              </a:extLst>
            </p:cNvPr>
            <p:cNvSpPr txBox="1"/>
            <p:nvPr/>
          </p:nvSpPr>
          <p:spPr>
            <a:xfrm>
              <a:off x="-3001233" y="1662995"/>
              <a:ext cx="152020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rPr>
                <a:t>Q2833B</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xfrm>
            <a:off x="952500" y="-181186"/>
            <a:ext cx="11099800" cy="2159000"/>
          </a:xfrm>
          <a:prstGeom prst="rect">
            <a:avLst/>
          </a:prstGeom>
        </p:spPr>
        <p:txBody>
          <a:bodyPr/>
          <a:lstStyle/>
          <a:p>
            <a:pPr lvl="0">
              <a:defRPr sz="1800"/>
            </a:pPr>
            <a:r>
              <a:rPr lang="en-US" sz="8000" dirty="0">
                <a:solidFill>
                  <a:srgbClr val="F2802A"/>
                </a:solidFill>
              </a:rPr>
              <a:t>DOUBLE GANG PLATE</a:t>
            </a:r>
            <a:endParaRPr sz="8000" dirty="0">
              <a:solidFill>
                <a:srgbClr val="F2802A"/>
              </a:solidFill>
            </a:endParaRPr>
          </a:p>
        </p:txBody>
      </p:sp>
      <p:sp>
        <p:nvSpPr>
          <p:cNvPr id="5" name="Rectangle 4"/>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pic>
        <p:nvPicPr>
          <p:cNvPr id="4" name="Picture 3" descr="A close up of a metal sink&#10;&#10;Description automatically generated">
            <a:extLst>
              <a:ext uri="{FF2B5EF4-FFF2-40B4-BE49-F238E27FC236}">
                <a16:creationId xmlns:a16="http://schemas.microsoft.com/office/drawing/2014/main" id="{17997504-B2F7-4A93-8CCD-17A3CE2A09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774"/>
          <a:stretch/>
        </p:blipFill>
        <p:spPr>
          <a:xfrm rot="5400000">
            <a:off x="7568712" y="3685656"/>
            <a:ext cx="4594438" cy="4728337"/>
          </a:xfrm>
          <a:prstGeom prst="rect">
            <a:avLst/>
          </a:prstGeom>
        </p:spPr>
      </p:pic>
      <p:sp>
        <p:nvSpPr>
          <p:cNvPr id="11" name="TextBox 10">
            <a:extLst>
              <a:ext uri="{FF2B5EF4-FFF2-40B4-BE49-F238E27FC236}">
                <a16:creationId xmlns:a16="http://schemas.microsoft.com/office/drawing/2014/main" id="{B1B923D6-7A9A-4A9C-BD97-FF77671A0F74}"/>
              </a:ext>
            </a:extLst>
          </p:cNvPr>
          <p:cNvSpPr txBox="1"/>
          <p:nvPr/>
        </p:nvSpPr>
        <p:spPr>
          <a:xfrm>
            <a:off x="246054" y="1136338"/>
            <a:ext cx="7192510" cy="37651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spcBef>
                <a:spcPts val="4200"/>
              </a:spcBef>
              <a:defRPr sz="1800"/>
            </a:pPr>
            <a:r>
              <a:rPr lang="en-US" sz="2800" dirty="0"/>
              <a:t>The double gang plate is an optional accessory which replaces the standard single gang plate. </a:t>
            </a:r>
          </a:p>
          <a:p>
            <a:pPr lvl="0" algn="l">
              <a:spcBef>
                <a:spcPts val="4200"/>
              </a:spcBef>
              <a:defRPr sz="1800"/>
            </a:pPr>
            <a:r>
              <a:rPr lang="en-US" sz="2800" dirty="0"/>
              <a:t>It allows for easy installation and placement of switch/timer next to towel warmer makes for a cleaner, more purpose designed look.</a:t>
            </a:r>
          </a:p>
        </p:txBody>
      </p:sp>
      <p:sp>
        <p:nvSpPr>
          <p:cNvPr id="9" name="TextBox 8">
            <a:extLst>
              <a:ext uri="{FF2B5EF4-FFF2-40B4-BE49-F238E27FC236}">
                <a16:creationId xmlns:a16="http://schemas.microsoft.com/office/drawing/2014/main" id="{03525C85-F0A4-4153-BAC3-1A85E1D19CA7}"/>
              </a:ext>
            </a:extLst>
          </p:cNvPr>
          <p:cNvSpPr txBox="1"/>
          <p:nvPr/>
        </p:nvSpPr>
        <p:spPr>
          <a:xfrm>
            <a:off x="1559837" y="7937967"/>
            <a:ext cx="4382114"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Light"/>
                <a:ea typeface="Helvetica Light"/>
                <a:cs typeface="Helvetica Light"/>
                <a:sym typeface="Helvetica Light"/>
              </a:rPr>
              <a:t>Radiant Square Models use </a:t>
            </a:r>
          </a:p>
          <a:p>
            <a:pPr marL="0" marR="0" indent="0" algn="ctr" defTabSz="584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Light"/>
                <a:ea typeface="Helvetica Light"/>
                <a:cs typeface="Helvetica Light"/>
                <a:sym typeface="Helvetica Light"/>
              </a:rPr>
              <a:t>the Jeeves Double Gang Plate</a:t>
            </a:r>
          </a:p>
        </p:txBody>
      </p:sp>
      <p:sp>
        <p:nvSpPr>
          <p:cNvPr id="10" name="TextBox 9">
            <a:extLst>
              <a:ext uri="{FF2B5EF4-FFF2-40B4-BE49-F238E27FC236}">
                <a16:creationId xmlns:a16="http://schemas.microsoft.com/office/drawing/2014/main" id="{01E9E2CA-1BFD-4324-B198-F2EF1267CB82}"/>
              </a:ext>
            </a:extLst>
          </p:cNvPr>
          <p:cNvSpPr txBox="1"/>
          <p:nvPr/>
        </p:nvSpPr>
        <p:spPr>
          <a:xfrm>
            <a:off x="524735" y="6441889"/>
            <a:ext cx="6713191" cy="108747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Helvetica Light"/>
                <a:ea typeface="Helvetica Light"/>
                <a:cs typeface="Helvetica Light"/>
                <a:sym typeface="Helvetica Light"/>
              </a:rPr>
              <a:t>Jeeves: AJ-DGP-*Finish Code*</a:t>
            </a:r>
          </a:p>
          <a:p>
            <a:pPr marL="0" marR="0" indent="0" algn="ctr" defTabSz="584200" rtl="0" fontAlgn="auto" latinLnBrk="1" hangingPunct="0">
              <a:lnSpc>
                <a:spcPct val="100000"/>
              </a:lnSpc>
              <a:spcBef>
                <a:spcPts val="0"/>
              </a:spcBef>
              <a:spcAft>
                <a:spcPts val="0"/>
              </a:spcAft>
              <a:buClrTx/>
              <a:buSzTx/>
              <a:buFontTx/>
              <a:buNone/>
              <a:tabLst/>
            </a:pPr>
            <a:r>
              <a:rPr lang="en-US" sz="3200" dirty="0">
                <a:solidFill>
                  <a:srgbClr val="000000"/>
                </a:solidFill>
              </a:rPr>
              <a:t>Radiant: AR-DGP</a:t>
            </a:r>
            <a:r>
              <a:rPr kumimoji="0" lang="en-US" sz="3200" b="0" i="0" u="none" strike="noStrike" cap="none" spc="0" normalizeH="0" baseline="0" dirty="0">
                <a:ln>
                  <a:noFill/>
                </a:ln>
                <a:solidFill>
                  <a:srgbClr val="000000"/>
                </a:solidFill>
                <a:effectLst/>
                <a:uFillTx/>
                <a:latin typeface="Helvetica Light"/>
                <a:ea typeface="Helvetica Light"/>
                <a:cs typeface="Helvetica Light"/>
                <a:sym typeface="Helvetica Light"/>
              </a:rPr>
              <a:t>-*Finish Code*</a:t>
            </a:r>
          </a:p>
        </p:txBody>
      </p:sp>
      <p:grpSp>
        <p:nvGrpSpPr>
          <p:cNvPr id="14" name="Group 13">
            <a:extLst>
              <a:ext uri="{FF2B5EF4-FFF2-40B4-BE49-F238E27FC236}">
                <a16:creationId xmlns:a16="http://schemas.microsoft.com/office/drawing/2014/main" id="{46810DBD-2C54-4D67-B04D-B64BE6D0CA1A}"/>
              </a:ext>
            </a:extLst>
          </p:cNvPr>
          <p:cNvGrpSpPr/>
          <p:nvPr/>
        </p:nvGrpSpPr>
        <p:grpSpPr>
          <a:xfrm>
            <a:off x="7380880" y="1796111"/>
            <a:ext cx="4970102" cy="1870682"/>
            <a:chOff x="5469496" y="2254157"/>
            <a:chExt cx="7947326" cy="2991271"/>
          </a:xfrm>
        </p:grpSpPr>
        <p:pic>
          <p:nvPicPr>
            <p:cNvPr id="3" name="Picture 2" descr="A picture containing electronics, monitor, sitting, television&#10;&#10;Description automatically generated">
              <a:extLst>
                <a:ext uri="{FF2B5EF4-FFF2-40B4-BE49-F238E27FC236}">
                  <a16:creationId xmlns:a16="http://schemas.microsoft.com/office/drawing/2014/main" id="{0B204A39-6C4B-431F-8210-8A392C51B6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9496" y="2334575"/>
              <a:ext cx="3279286" cy="2830434"/>
            </a:xfrm>
            <a:prstGeom prst="rect">
              <a:avLst/>
            </a:prstGeom>
          </p:spPr>
        </p:pic>
        <p:pic>
          <p:nvPicPr>
            <p:cNvPr id="8" name="Picture 7" descr="A close up of a speaker&#10;&#10;Description automatically generated">
              <a:extLst>
                <a:ext uri="{FF2B5EF4-FFF2-40B4-BE49-F238E27FC236}">
                  <a16:creationId xmlns:a16="http://schemas.microsoft.com/office/drawing/2014/main" id="{81538E94-C582-4AE3-A74D-A31FE182E8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61923" y="2277509"/>
              <a:ext cx="3411519" cy="2944567"/>
            </a:xfrm>
            <a:prstGeom prst="rect">
              <a:avLst/>
            </a:prstGeom>
          </p:spPr>
        </p:pic>
        <p:pic>
          <p:nvPicPr>
            <p:cNvPr id="13" name="Picture 12" descr="A close up of a sign&#10;&#10;Description automatically generated">
              <a:extLst>
                <a:ext uri="{FF2B5EF4-FFF2-40B4-BE49-F238E27FC236}">
                  <a16:creationId xmlns:a16="http://schemas.microsoft.com/office/drawing/2014/main" id="{6D5C9746-E22F-4777-A918-CF6DAA598C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51193" y="2254157"/>
              <a:ext cx="3465629" cy="2991271"/>
            </a:xfrm>
            <a:prstGeom prst="rect">
              <a:avLst/>
            </a:prstGeom>
          </p:spPr>
        </p:pic>
      </p:grpSp>
      <p:sp>
        <p:nvSpPr>
          <p:cNvPr id="2" name="Rectangle 1">
            <a:extLst>
              <a:ext uri="{FF2B5EF4-FFF2-40B4-BE49-F238E27FC236}">
                <a16:creationId xmlns:a16="http://schemas.microsoft.com/office/drawing/2014/main" id="{684D170C-EC77-40C5-A104-BB18F8DAF188}"/>
              </a:ext>
            </a:extLst>
          </p:cNvPr>
          <p:cNvSpPr/>
          <p:nvPr/>
        </p:nvSpPr>
        <p:spPr>
          <a:xfrm>
            <a:off x="533425" y="5202293"/>
            <a:ext cx="6502400" cy="1200329"/>
          </a:xfrm>
          <a:prstGeom prst="rect">
            <a:avLst/>
          </a:prstGeom>
        </p:spPr>
        <p:txBody>
          <a:bodyPr>
            <a:spAutoFit/>
          </a:bodyPr>
          <a:lstStyle/>
          <a:p>
            <a:pPr lvl="0" algn="l">
              <a:spcBef>
                <a:spcPts val="4200"/>
              </a:spcBef>
              <a:defRPr sz="1800"/>
            </a:pPr>
            <a:r>
              <a:rPr lang="en-US" sz="2400" dirty="0"/>
              <a:t>Fits a standard US double gang box, and comes in most available finishes (</a:t>
            </a:r>
            <a:r>
              <a:rPr lang="en-US" sz="1600" i="1" dirty="0"/>
              <a:t>*not offered in polished gold</a:t>
            </a:r>
            <a:r>
              <a:rPr lang="en-US" sz="2400" dirty="0"/>
              <a:t>):</a:t>
            </a:r>
            <a:endParaRPr lang="en-US" sz="2400" dirty="0">
              <a:solidFill>
                <a:srgbClr val="000000"/>
              </a:solidFill>
            </a:endParaRPr>
          </a:p>
        </p:txBody>
      </p:sp>
    </p:spTree>
    <p:extLst>
      <p:ext uri="{BB962C8B-B14F-4D97-AF65-F5344CB8AC3E}">
        <p14:creationId xmlns:p14="http://schemas.microsoft.com/office/powerpoint/2010/main" val="133961160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p:cNvSpPr>
          <p:nvPr>
            <p:ph type="title"/>
          </p:nvPr>
        </p:nvSpPr>
        <p:spPr>
          <a:xfrm>
            <a:off x="952500" y="25400"/>
            <a:ext cx="11099800" cy="1384300"/>
          </a:xfrm>
          <a:prstGeom prst="rect">
            <a:avLst/>
          </a:prstGeom>
        </p:spPr>
        <p:txBody>
          <a:bodyPr/>
          <a:lstStyle/>
          <a:p>
            <a:pPr lvl="0">
              <a:defRPr sz="1800"/>
            </a:pPr>
            <a:r>
              <a:rPr sz="8000" dirty="0">
                <a:solidFill>
                  <a:srgbClr val="F2802A"/>
                </a:solidFill>
              </a:rPr>
              <a:t>BATHROBE HOOKS</a:t>
            </a:r>
          </a:p>
        </p:txBody>
      </p:sp>
      <p:sp>
        <p:nvSpPr>
          <p:cNvPr id="280" name="Shape 280"/>
          <p:cNvSpPr/>
          <p:nvPr/>
        </p:nvSpPr>
        <p:spPr>
          <a:xfrm>
            <a:off x="823688" y="1238249"/>
            <a:ext cx="11662221" cy="21624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fontScale="70000" lnSpcReduction="20000"/>
          </a:bodyPr>
          <a:lstStyle>
            <a:lvl1pPr algn="l">
              <a:spcBef>
                <a:spcPts val="4200"/>
              </a:spcBef>
            </a:lvl1pPr>
          </a:lstStyle>
          <a:p>
            <a:pPr rtl="0"/>
            <a:r>
              <a:rPr lang="en-US" dirty="0"/>
              <a:t>Available for Jeeves, Sirio, Quadro, Vega &amp; </a:t>
            </a:r>
            <a:r>
              <a:rPr lang="en-US" dirty="0" err="1"/>
              <a:t>Antus</a:t>
            </a:r>
            <a:r>
              <a:rPr lang="en-US" dirty="0"/>
              <a:t> Collections. Only stocked in Brushed &amp; Polished finishes – Special finishes available upon request</a:t>
            </a:r>
          </a:p>
          <a:p>
            <a:pPr rtl="0"/>
            <a:r>
              <a:rPr lang="en-US" dirty="0"/>
              <a:t>Easily secures to the unit and allows you to hang robes, jackets, etc. to dry</a:t>
            </a:r>
          </a:p>
        </p:txBody>
      </p:sp>
      <p:grpSp>
        <p:nvGrpSpPr>
          <p:cNvPr id="285" name="Group 285"/>
          <p:cNvGrpSpPr/>
          <p:nvPr/>
        </p:nvGrpSpPr>
        <p:grpSpPr>
          <a:xfrm>
            <a:off x="823687" y="3457947"/>
            <a:ext cx="11662221" cy="5571204"/>
            <a:chOff x="0" y="0"/>
            <a:chExt cx="11662220" cy="5571203"/>
          </a:xfrm>
        </p:grpSpPr>
        <p:pic>
          <p:nvPicPr>
            <p:cNvPr id="281" name="pasted-image.png"/>
            <p:cNvPicPr/>
            <p:nvPr/>
          </p:nvPicPr>
          <p:blipFill>
            <a:blip r:embed="rId2"/>
            <a:stretch>
              <a:fillRect/>
            </a:stretch>
          </p:blipFill>
          <p:spPr>
            <a:xfrm>
              <a:off x="0" y="0"/>
              <a:ext cx="4162870" cy="5571203"/>
            </a:xfrm>
            <a:prstGeom prst="rect">
              <a:avLst/>
            </a:prstGeom>
            <a:ln w="12700" cap="flat">
              <a:noFill/>
              <a:miter lim="400000"/>
            </a:ln>
            <a:effectLst/>
          </p:spPr>
        </p:pic>
        <p:pic>
          <p:nvPicPr>
            <p:cNvPr id="282" name="pasted-image.png"/>
            <p:cNvPicPr/>
            <p:nvPr/>
          </p:nvPicPr>
          <p:blipFill>
            <a:blip r:embed="rId3"/>
            <a:stretch>
              <a:fillRect/>
            </a:stretch>
          </p:blipFill>
          <p:spPr>
            <a:xfrm>
              <a:off x="4270344" y="54591"/>
              <a:ext cx="3229007" cy="2028697"/>
            </a:xfrm>
            <a:prstGeom prst="rect">
              <a:avLst/>
            </a:prstGeom>
            <a:ln w="12700" cap="flat">
              <a:noFill/>
              <a:miter lim="400000"/>
            </a:ln>
            <a:effectLst/>
          </p:spPr>
        </p:pic>
        <p:pic>
          <p:nvPicPr>
            <p:cNvPr id="284" name="pasted-image.png"/>
            <p:cNvPicPr/>
            <p:nvPr/>
          </p:nvPicPr>
          <p:blipFill>
            <a:blip r:embed="rId4"/>
            <a:stretch>
              <a:fillRect/>
            </a:stretch>
          </p:blipFill>
          <p:spPr>
            <a:xfrm>
              <a:off x="7499350" y="20338"/>
              <a:ext cx="4162870" cy="5530527"/>
            </a:xfrm>
            <a:prstGeom prst="rect">
              <a:avLst/>
            </a:prstGeom>
            <a:ln w="12700" cap="flat">
              <a:noFill/>
              <a:miter lim="400000"/>
            </a:ln>
            <a:effectLst/>
          </p:spPr>
        </p:pic>
      </p:grpSp>
      <p:sp>
        <p:nvSpPr>
          <p:cNvPr id="9" name="Rectangle 8"/>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pic>
        <p:nvPicPr>
          <p:cNvPr id="3" name="Picture 2" descr="A picture containing indoor, table, sitting, computer&#10;&#10;Description automatically generated">
            <a:extLst>
              <a:ext uri="{FF2B5EF4-FFF2-40B4-BE49-F238E27FC236}">
                <a16:creationId xmlns:a16="http://schemas.microsoft.com/office/drawing/2014/main" id="{BD9D085B-D695-45A1-9001-C531A8600E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810" y="6243549"/>
            <a:ext cx="3343228" cy="2658140"/>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BF3AA7-7042-4694-80B8-67E614CB4F12}"/>
              </a:ext>
            </a:extLst>
          </p:cNvPr>
          <p:cNvPicPr>
            <a:picLocks noChangeAspect="1"/>
          </p:cNvPicPr>
          <p:nvPr/>
        </p:nvPicPr>
        <p:blipFill>
          <a:blip r:embed="rId2"/>
          <a:stretch>
            <a:fillRect/>
          </a:stretch>
        </p:blipFill>
        <p:spPr>
          <a:xfrm>
            <a:off x="1679507" y="1297703"/>
            <a:ext cx="8754697" cy="6315956"/>
          </a:xfrm>
          <a:prstGeom prst="rect">
            <a:avLst/>
          </a:prstGeom>
        </p:spPr>
      </p:pic>
      <p:sp>
        <p:nvSpPr>
          <p:cNvPr id="6" name="Shape 94">
            <a:extLst>
              <a:ext uri="{FF2B5EF4-FFF2-40B4-BE49-F238E27FC236}">
                <a16:creationId xmlns:a16="http://schemas.microsoft.com/office/drawing/2014/main" id="{683B0EA9-E19D-4FA3-9D37-34093A25CB25}"/>
              </a:ext>
            </a:extLst>
          </p:cNvPr>
          <p:cNvSpPr txBox="1">
            <a:spLocks/>
          </p:cNvSpPr>
          <p:nvPr/>
        </p:nvSpPr>
        <p:spPr>
          <a:xfrm>
            <a:off x="789029" y="0"/>
            <a:ext cx="11099800" cy="12948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7500"/>
          </a:bodyPr>
          <a:lstStyle>
            <a:lvl1pPr algn="ctr" defTabSz="584200">
              <a:defRPr sz="8000">
                <a:latin typeface="+mj-lt"/>
                <a:ea typeface="+mj-ea"/>
                <a:cs typeface="+mj-cs"/>
                <a:sym typeface="Bebas Neue"/>
              </a:defRPr>
            </a:lvl1pPr>
            <a:lvl2pPr indent="228600" algn="ctr" defTabSz="584200">
              <a:defRPr sz="8000">
                <a:latin typeface="+mj-lt"/>
                <a:ea typeface="+mj-ea"/>
                <a:cs typeface="+mj-cs"/>
                <a:sym typeface="Bebas Neue"/>
              </a:defRPr>
            </a:lvl2pPr>
            <a:lvl3pPr indent="457200" algn="ctr" defTabSz="584200">
              <a:defRPr sz="8000">
                <a:latin typeface="+mj-lt"/>
                <a:ea typeface="+mj-ea"/>
                <a:cs typeface="+mj-cs"/>
                <a:sym typeface="Bebas Neue"/>
              </a:defRPr>
            </a:lvl3pPr>
            <a:lvl4pPr indent="685800" algn="ctr" defTabSz="584200">
              <a:defRPr sz="8000">
                <a:latin typeface="+mj-lt"/>
                <a:ea typeface="+mj-ea"/>
                <a:cs typeface="+mj-cs"/>
                <a:sym typeface="Bebas Neue"/>
              </a:defRPr>
            </a:lvl4pPr>
            <a:lvl5pPr indent="914400" algn="ctr" defTabSz="584200">
              <a:defRPr sz="8000">
                <a:latin typeface="+mj-lt"/>
                <a:ea typeface="+mj-ea"/>
                <a:cs typeface="+mj-cs"/>
                <a:sym typeface="Bebas Neue"/>
              </a:defRPr>
            </a:lvl5pPr>
            <a:lvl6pPr indent="1143000" algn="ctr" defTabSz="584200">
              <a:defRPr sz="8000">
                <a:latin typeface="+mj-lt"/>
                <a:ea typeface="+mj-ea"/>
                <a:cs typeface="+mj-cs"/>
                <a:sym typeface="Bebas Neue"/>
              </a:defRPr>
            </a:lvl6pPr>
            <a:lvl7pPr indent="1371600" algn="ctr" defTabSz="584200">
              <a:defRPr sz="8000">
                <a:latin typeface="+mj-lt"/>
                <a:ea typeface="+mj-ea"/>
                <a:cs typeface="+mj-cs"/>
                <a:sym typeface="Bebas Neue"/>
              </a:defRPr>
            </a:lvl7pPr>
            <a:lvl8pPr indent="1600200" algn="ctr" defTabSz="584200">
              <a:defRPr sz="8000">
                <a:latin typeface="+mj-lt"/>
                <a:ea typeface="+mj-ea"/>
                <a:cs typeface="+mj-cs"/>
                <a:sym typeface="Bebas Neue"/>
              </a:defRPr>
            </a:lvl8pPr>
            <a:lvl9pPr indent="1828800" algn="ctr" defTabSz="584200">
              <a:defRPr sz="8000">
                <a:latin typeface="+mj-lt"/>
                <a:ea typeface="+mj-ea"/>
                <a:cs typeface="+mj-cs"/>
                <a:sym typeface="Bebas Neue"/>
              </a:defRPr>
            </a:lvl9pPr>
          </a:lstStyle>
          <a:p>
            <a:pPr>
              <a:defRPr sz="1800"/>
            </a:pPr>
            <a:r>
              <a:rPr lang="en-US" sz="7200" dirty="0">
                <a:solidFill>
                  <a:srgbClr val="F2802A"/>
                </a:solidFill>
              </a:rPr>
              <a:t>Shipping &amp; Handling chart</a:t>
            </a:r>
          </a:p>
        </p:txBody>
      </p:sp>
      <p:cxnSp>
        <p:nvCxnSpPr>
          <p:cNvPr id="12" name="Straight Arrow Connector 11">
            <a:extLst>
              <a:ext uri="{FF2B5EF4-FFF2-40B4-BE49-F238E27FC236}">
                <a16:creationId xmlns:a16="http://schemas.microsoft.com/office/drawing/2014/main" id="{DC491300-9BFE-4113-A09F-8401CDB6B887}"/>
              </a:ext>
            </a:extLst>
          </p:cNvPr>
          <p:cNvCxnSpPr/>
          <p:nvPr/>
        </p:nvCxnSpPr>
        <p:spPr>
          <a:xfrm flipH="1" flipV="1">
            <a:off x="1205526" y="1766501"/>
            <a:ext cx="529087" cy="667110"/>
          </a:xfrm>
          <a:prstGeom prst="straightConnector1">
            <a:avLst/>
          </a:prstGeom>
          <a:noFill/>
          <a:ln w="254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13" name="TextBox 12">
            <a:extLst>
              <a:ext uri="{FF2B5EF4-FFF2-40B4-BE49-F238E27FC236}">
                <a16:creationId xmlns:a16="http://schemas.microsoft.com/office/drawing/2014/main" id="{69CAB3D2-772E-4831-A714-6D635D62FDE9}"/>
              </a:ext>
            </a:extLst>
          </p:cNvPr>
          <p:cNvSpPr txBox="1"/>
          <p:nvPr/>
        </p:nvSpPr>
        <p:spPr>
          <a:xfrm>
            <a:off x="173397" y="1109911"/>
            <a:ext cx="1957903"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200" b="1" i="0" u="none" strike="noStrike" cap="none" spc="0" dirty="0">
                <a:ln>
                  <a:noFill/>
                </a:ln>
                <a:solidFill>
                  <a:srgbClr val="FF0000"/>
                </a:solidFill>
                <a:effectLst/>
                <a:uFillTx/>
                <a:latin typeface="Helvetica Light"/>
                <a:ea typeface="Helvetica Light"/>
                <a:cs typeface="Helvetica Light"/>
                <a:sym typeface="Helvetica Light"/>
              </a:rPr>
              <a:t>1. Take the first 3 digits of </a:t>
            </a:r>
          </a:p>
          <a:p>
            <a:pPr marL="0" marR="0" indent="0" algn="ctr" defTabSz="584200" rtl="0" fontAlgn="auto" latinLnBrk="1" hangingPunct="0">
              <a:lnSpc>
                <a:spcPct val="100000"/>
              </a:lnSpc>
              <a:spcBef>
                <a:spcPts val="0"/>
              </a:spcBef>
              <a:spcAft>
                <a:spcPts val="0"/>
              </a:spcAft>
              <a:buClrTx/>
              <a:buSzTx/>
              <a:buFontTx/>
              <a:buNone/>
              <a:tabLst/>
            </a:pPr>
            <a:r>
              <a:rPr kumimoji="0" lang="en-US" sz="1200" b="1" i="0" u="none" strike="noStrike" cap="none" spc="0" dirty="0">
                <a:ln>
                  <a:noFill/>
                </a:ln>
                <a:solidFill>
                  <a:srgbClr val="FF0000"/>
                </a:solidFill>
                <a:effectLst/>
                <a:uFillTx/>
                <a:latin typeface="Helvetica Light"/>
                <a:ea typeface="Helvetica Light"/>
                <a:cs typeface="Helvetica Light"/>
                <a:sym typeface="Helvetica Light"/>
              </a:rPr>
              <a:t>the Ship To zip code to </a:t>
            </a:r>
          </a:p>
          <a:p>
            <a:pPr marL="0" marR="0" indent="0" algn="ctr" defTabSz="584200" rtl="0" fontAlgn="auto" latinLnBrk="1" hangingPunct="0">
              <a:lnSpc>
                <a:spcPct val="100000"/>
              </a:lnSpc>
              <a:spcBef>
                <a:spcPts val="0"/>
              </a:spcBef>
              <a:spcAft>
                <a:spcPts val="0"/>
              </a:spcAft>
              <a:buClrTx/>
              <a:buSzTx/>
              <a:buFontTx/>
              <a:buNone/>
              <a:tabLst/>
            </a:pPr>
            <a:r>
              <a:rPr kumimoji="0" lang="en-US" sz="1200" b="1" i="0" u="none" strike="noStrike" cap="none" spc="0" dirty="0">
                <a:ln>
                  <a:noFill/>
                </a:ln>
                <a:solidFill>
                  <a:srgbClr val="FF0000"/>
                </a:solidFill>
                <a:effectLst/>
                <a:uFillTx/>
                <a:latin typeface="Helvetica Light"/>
                <a:ea typeface="Helvetica Light"/>
                <a:cs typeface="Helvetica Light"/>
                <a:sym typeface="Helvetica Light"/>
              </a:rPr>
              <a:t>determine your zone</a:t>
            </a:r>
          </a:p>
        </p:txBody>
      </p:sp>
      <p:cxnSp>
        <p:nvCxnSpPr>
          <p:cNvPr id="15" name="Straight Arrow Connector 14">
            <a:extLst>
              <a:ext uri="{FF2B5EF4-FFF2-40B4-BE49-F238E27FC236}">
                <a16:creationId xmlns:a16="http://schemas.microsoft.com/office/drawing/2014/main" id="{355EC842-A6E3-4DBC-9BD8-6E154A999B9E}"/>
              </a:ext>
            </a:extLst>
          </p:cNvPr>
          <p:cNvCxnSpPr/>
          <p:nvPr/>
        </p:nvCxnSpPr>
        <p:spPr>
          <a:xfrm flipH="1">
            <a:off x="1328472" y="5365899"/>
            <a:ext cx="534955" cy="429209"/>
          </a:xfrm>
          <a:prstGeom prst="straightConnector1">
            <a:avLst/>
          </a:prstGeom>
          <a:noFill/>
          <a:ln w="254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16" name="TextBox 15">
            <a:extLst>
              <a:ext uri="{FF2B5EF4-FFF2-40B4-BE49-F238E27FC236}">
                <a16:creationId xmlns:a16="http://schemas.microsoft.com/office/drawing/2014/main" id="{7F296B32-D62D-4487-A918-65A8E7A8237F}"/>
              </a:ext>
            </a:extLst>
          </p:cNvPr>
          <p:cNvSpPr txBox="1"/>
          <p:nvPr/>
        </p:nvSpPr>
        <p:spPr>
          <a:xfrm>
            <a:off x="197196" y="5780175"/>
            <a:ext cx="1537417"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FF0000"/>
                </a:solidFill>
                <a:effectLst/>
                <a:uFillTx/>
                <a:latin typeface="Helvetica Light"/>
                <a:ea typeface="Helvetica Light"/>
                <a:cs typeface="Helvetica Light"/>
                <a:sym typeface="Helvetica Light"/>
              </a:rPr>
              <a:t>2. Find the collection and model you are shipping, then find the appropriate </a:t>
            </a:r>
          </a:p>
          <a:p>
            <a:pPr marL="0" marR="0" indent="0" algn="l" defTabSz="584200" rtl="0" fontAlgn="auto" latinLnBrk="1" hangingPunct="0">
              <a:lnSpc>
                <a:spcPct val="100000"/>
              </a:lnSpc>
              <a:spcBef>
                <a:spcPts val="0"/>
              </a:spcBef>
              <a:spcAft>
                <a:spcPts val="0"/>
              </a:spcAft>
              <a:buClrTx/>
              <a:buSzTx/>
              <a:buFontTx/>
              <a:buNone/>
              <a:tabLst/>
            </a:pPr>
            <a:r>
              <a:rPr lang="en-US" sz="1200" b="1" dirty="0">
                <a:solidFill>
                  <a:srgbClr val="FF0000"/>
                </a:solidFill>
              </a:rPr>
              <a:t>z</a:t>
            </a:r>
            <a:r>
              <a:rPr kumimoji="0" lang="en-US" sz="1200" b="1" i="0" u="none" strike="noStrike" cap="none" spc="0" normalizeH="0" baseline="0" dirty="0">
                <a:ln>
                  <a:noFill/>
                </a:ln>
                <a:solidFill>
                  <a:srgbClr val="FF0000"/>
                </a:solidFill>
                <a:effectLst/>
                <a:uFillTx/>
                <a:latin typeface="Helvetica Light"/>
                <a:ea typeface="Helvetica Light"/>
                <a:cs typeface="Helvetica Light"/>
                <a:sym typeface="Helvetica Light"/>
              </a:rPr>
              <a:t>one to see the </a:t>
            </a:r>
          </a:p>
          <a:p>
            <a:pPr marL="0" marR="0" indent="0" algn="l" defTabSz="584200" rtl="0" fontAlgn="auto" latinLnBrk="1"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FF0000"/>
                </a:solidFill>
                <a:effectLst/>
                <a:uFillTx/>
                <a:latin typeface="Helvetica Light"/>
                <a:ea typeface="Helvetica Light"/>
                <a:cs typeface="Helvetica Light"/>
                <a:sym typeface="Helvetica Light"/>
              </a:rPr>
              <a:t>freight cost </a:t>
            </a:r>
          </a:p>
        </p:txBody>
      </p:sp>
      <p:sp>
        <p:nvSpPr>
          <p:cNvPr id="17" name="TextBox 16">
            <a:extLst>
              <a:ext uri="{FF2B5EF4-FFF2-40B4-BE49-F238E27FC236}">
                <a16:creationId xmlns:a16="http://schemas.microsoft.com/office/drawing/2014/main" id="{5C5BBF57-CD20-49C8-B9AB-B0FF3C0AD961}"/>
              </a:ext>
            </a:extLst>
          </p:cNvPr>
          <p:cNvSpPr txBox="1"/>
          <p:nvPr/>
        </p:nvSpPr>
        <p:spPr>
          <a:xfrm>
            <a:off x="7161549" y="8044192"/>
            <a:ext cx="5218923"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Helvetica Light"/>
                <a:ea typeface="Helvetica Light"/>
                <a:cs typeface="Helvetica Light"/>
                <a:sym typeface="Helvetica Light"/>
              </a:rPr>
              <a:t>Ex: Jeeves model E, shipping to zip: 10005</a:t>
            </a:r>
          </a:p>
          <a:p>
            <a:pPr marL="0" marR="0" indent="0" algn="l" defTabSz="584200" rtl="0" fontAlgn="auto" latinLnBrk="1" hangingPunct="0">
              <a:lnSpc>
                <a:spcPct val="100000"/>
              </a:lnSpc>
              <a:spcBef>
                <a:spcPts val="0"/>
              </a:spcBef>
              <a:spcAft>
                <a:spcPts val="0"/>
              </a:spcAft>
              <a:buClrTx/>
              <a:buSzTx/>
              <a:buFontTx/>
              <a:buNone/>
              <a:tabLst/>
            </a:pPr>
            <a:r>
              <a:rPr lang="en-US" sz="1200" dirty="0">
                <a:solidFill>
                  <a:srgbClr val="000000"/>
                </a:solidFill>
              </a:rPr>
              <a:t>Step 1: First three digits of zip = “100” … so it falls within Zone 2</a:t>
            </a:r>
          </a:p>
          <a:p>
            <a:pPr marL="0" marR="0" indent="0" algn="l" defTabSz="584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Helvetica Light"/>
                <a:ea typeface="Helvetica Light"/>
                <a:cs typeface="Helvetica Light"/>
                <a:sym typeface="Helvetica Light"/>
              </a:rPr>
              <a:t>Step 2: </a:t>
            </a:r>
            <a:r>
              <a:rPr lang="en-US" sz="1200" dirty="0">
                <a:solidFill>
                  <a:srgbClr val="000000"/>
                </a:solidFill>
              </a:rPr>
              <a:t>Find the Collection &amp; model on chart</a:t>
            </a:r>
          </a:p>
          <a:p>
            <a:pPr marL="0" marR="0" indent="0" algn="l" defTabSz="584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Helvetica Light"/>
                <a:ea typeface="Helvetica Light"/>
                <a:cs typeface="Helvetica Light"/>
                <a:sym typeface="Helvetica Light"/>
              </a:rPr>
              <a:t>Step 3: Freight rate is $30</a:t>
            </a:r>
          </a:p>
        </p:txBody>
      </p:sp>
      <p:cxnSp>
        <p:nvCxnSpPr>
          <p:cNvPr id="19" name="Straight Arrow Connector 18">
            <a:extLst>
              <a:ext uri="{FF2B5EF4-FFF2-40B4-BE49-F238E27FC236}">
                <a16:creationId xmlns:a16="http://schemas.microsoft.com/office/drawing/2014/main" id="{2C3A15EC-A113-445E-AD8B-E80DC373F54E}"/>
              </a:ext>
            </a:extLst>
          </p:cNvPr>
          <p:cNvCxnSpPr>
            <a:cxnSpLocks/>
          </p:cNvCxnSpPr>
          <p:nvPr/>
        </p:nvCxnSpPr>
        <p:spPr>
          <a:xfrm>
            <a:off x="3644721" y="3168203"/>
            <a:ext cx="3516828" cy="5198246"/>
          </a:xfrm>
          <a:prstGeom prst="straightConnector1">
            <a:avLst/>
          </a:prstGeom>
          <a:noFill/>
          <a:ln w="25400" cap="flat">
            <a:solidFill>
              <a:srgbClr val="000000"/>
            </a:solidFill>
            <a:prstDash val="solid"/>
            <a:miter lim="400000"/>
            <a:headEnd type="triangle"/>
            <a:tailEnd type="triangle"/>
          </a:ln>
          <a:effectLst/>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BC810412-CBD2-4F46-899C-A207D1CCE3E8}"/>
              </a:ext>
            </a:extLst>
          </p:cNvPr>
          <p:cNvCxnSpPr>
            <a:cxnSpLocks/>
          </p:cNvCxnSpPr>
          <p:nvPr/>
        </p:nvCxnSpPr>
        <p:spPr>
          <a:xfrm flipH="1" flipV="1">
            <a:off x="2846034" y="5475545"/>
            <a:ext cx="4315515" cy="3081338"/>
          </a:xfrm>
          <a:prstGeom prst="straightConnector1">
            <a:avLst/>
          </a:prstGeom>
          <a:noFill/>
          <a:ln w="25400" cap="flat">
            <a:solidFill>
              <a:srgbClr val="000000"/>
            </a:solidFill>
            <a:prstDash val="solid"/>
            <a:miter lim="400000"/>
            <a:headEnd type="triangle"/>
            <a:tailEnd type="triangle"/>
          </a:ln>
          <a:effectLst/>
        </p:spPr>
        <p:style>
          <a:lnRef idx="0">
            <a:scrgbClr r="0" g="0" b="0"/>
          </a:lnRef>
          <a:fillRef idx="0">
            <a:scrgbClr r="0" g="0" b="0"/>
          </a:fillRef>
          <a:effectRef idx="0">
            <a:scrgbClr r="0" g="0" b="0"/>
          </a:effectRef>
          <a:fontRef idx="none"/>
        </p:style>
      </p:cxnSp>
      <p:sp>
        <p:nvSpPr>
          <p:cNvPr id="25" name="Oval 24">
            <a:extLst>
              <a:ext uri="{FF2B5EF4-FFF2-40B4-BE49-F238E27FC236}">
                <a16:creationId xmlns:a16="http://schemas.microsoft.com/office/drawing/2014/main" id="{F36CB673-ED97-4F85-8B64-DA3E62FF6B88}"/>
              </a:ext>
            </a:extLst>
          </p:cNvPr>
          <p:cNvSpPr/>
          <p:nvPr/>
        </p:nvSpPr>
        <p:spPr>
          <a:xfrm>
            <a:off x="4383740" y="5376018"/>
            <a:ext cx="584718" cy="199053"/>
          </a:xfrm>
          <a:prstGeom prst="ellipse">
            <a:avLst/>
          </a:prstGeom>
          <a:blipFill dpi="0" rotWithShape="1">
            <a:blip r:embed="rId3">
              <a:alphaModFix amt="21000"/>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1" name="Rectangle 30">
            <a:extLst>
              <a:ext uri="{FF2B5EF4-FFF2-40B4-BE49-F238E27FC236}">
                <a16:creationId xmlns:a16="http://schemas.microsoft.com/office/drawing/2014/main" id="{E3028E93-D1AC-4BE2-A255-D49E2D0C5AF4}"/>
              </a:ext>
            </a:extLst>
          </p:cNvPr>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32" name="Picture 31">
            <a:extLst>
              <a:ext uri="{FF2B5EF4-FFF2-40B4-BE49-F238E27FC236}">
                <a16:creationId xmlns:a16="http://schemas.microsoft.com/office/drawing/2014/main" id="{923007A5-FE0A-417E-A41B-4FC15DE0C5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spTree>
    <p:extLst>
      <p:ext uri="{BB962C8B-B14F-4D97-AF65-F5344CB8AC3E}">
        <p14:creationId xmlns:p14="http://schemas.microsoft.com/office/powerpoint/2010/main" val="147509404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952500" y="417819"/>
            <a:ext cx="11099800" cy="1384300"/>
          </a:xfrm>
          <a:prstGeom prst="rect">
            <a:avLst/>
          </a:prstGeom>
        </p:spPr>
        <p:txBody>
          <a:bodyPr anchor="t">
            <a:normAutofit/>
          </a:bodyPr>
          <a:lstStyle/>
          <a:p>
            <a:pPr lvl="0">
              <a:defRPr sz="1800"/>
            </a:pPr>
            <a:r>
              <a:rPr lang="en-US" sz="8000" dirty="0">
                <a:solidFill>
                  <a:srgbClr val="F2802A"/>
                </a:solidFill>
              </a:rPr>
              <a:t>CUSTOMER SERVICE</a:t>
            </a:r>
            <a:endParaRPr sz="4000" dirty="0">
              <a:solidFill>
                <a:srgbClr val="F2802A"/>
              </a:solidFill>
              <a:latin typeface="Ropa Sans" charset="0"/>
              <a:ea typeface="Ropa Sans" charset="0"/>
              <a:cs typeface="Ropa Sans" charset="0"/>
            </a:endParaRPr>
          </a:p>
        </p:txBody>
      </p:sp>
      <p:sp>
        <p:nvSpPr>
          <p:cNvPr id="170" name="Shape 170"/>
          <p:cNvSpPr>
            <a:spLocks noGrp="1"/>
          </p:cNvSpPr>
          <p:nvPr>
            <p:ph type="body" idx="1"/>
          </p:nvPr>
        </p:nvSpPr>
        <p:spPr>
          <a:xfrm>
            <a:off x="314583" y="1529682"/>
            <a:ext cx="12605552" cy="7175500"/>
          </a:xfrm>
          <a:prstGeom prst="rect">
            <a:avLst/>
          </a:prstGeom>
        </p:spPr>
        <p:txBody>
          <a:bodyPr>
            <a:normAutofit/>
          </a:bodyPr>
          <a:lstStyle/>
          <a:p>
            <a:pPr marL="293370" lvl="0" indent="-293370" algn="ctr" defTabSz="385572">
              <a:spcBef>
                <a:spcPts val="2700"/>
              </a:spcBef>
              <a:defRPr sz="1800"/>
            </a:pPr>
            <a:r>
              <a:rPr lang="en-US" sz="4400" dirty="0"/>
              <a:t>Fast deliver of all stocked items –</a:t>
            </a:r>
            <a:br>
              <a:rPr lang="en-US" sz="4400" dirty="0"/>
            </a:br>
            <a:r>
              <a:rPr lang="en-US" sz="4400" dirty="0"/>
              <a:t>24hr order processing time</a:t>
            </a:r>
          </a:p>
          <a:p>
            <a:pPr marL="293370" lvl="0" indent="-293370" algn="ctr" defTabSz="385572">
              <a:spcBef>
                <a:spcPts val="2700"/>
              </a:spcBef>
              <a:defRPr sz="1800"/>
            </a:pPr>
            <a:r>
              <a:rPr lang="en-US" sz="4400" dirty="0"/>
              <a:t>Drop shipping at no extra price</a:t>
            </a:r>
          </a:p>
          <a:p>
            <a:pPr marL="293370" lvl="0" indent="-293370" algn="ctr" defTabSz="385572">
              <a:spcBef>
                <a:spcPts val="2700"/>
              </a:spcBef>
              <a:defRPr sz="1800"/>
            </a:pPr>
            <a:r>
              <a:rPr lang="en-US" sz="4400" dirty="0"/>
              <a:t>Telephone Customer support available</a:t>
            </a:r>
            <a:br>
              <a:rPr lang="en-US" sz="4400" dirty="0"/>
            </a:br>
            <a:r>
              <a:rPr lang="en-US" sz="4400" dirty="0"/>
              <a:t>8am–6pm EST:</a:t>
            </a:r>
            <a:br>
              <a:rPr lang="en-US" sz="4400" dirty="0"/>
            </a:br>
            <a:br>
              <a:rPr lang="en-US" sz="4400" dirty="0"/>
            </a:br>
            <a:r>
              <a:rPr lang="en-US" sz="4800" b="1" dirty="0"/>
              <a:t>+1(404)350-9738</a:t>
            </a:r>
            <a:endParaRPr lang="en-US" sz="4400" b="1" dirty="0"/>
          </a:p>
        </p:txBody>
      </p:sp>
      <p:sp>
        <p:nvSpPr>
          <p:cNvPr id="6" name="Rectangle 5"/>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spTree>
    <p:extLst>
      <p:ext uri="{BB962C8B-B14F-4D97-AF65-F5344CB8AC3E}">
        <p14:creationId xmlns:p14="http://schemas.microsoft.com/office/powerpoint/2010/main" val="209698118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952500" y="-2851"/>
            <a:ext cx="11099800" cy="1384300"/>
          </a:xfrm>
          <a:prstGeom prst="rect">
            <a:avLst/>
          </a:prstGeom>
        </p:spPr>
        <p:txBody>
          <a:bodyPr anchor="t">
            <a:normAutofit/>
          </a:bodyPr>
          <a:lstStyle/>
          <a:p>
            <a:pPr lvl="0">
              <a:defRPr sz="1800"/>
            </a:pPr>
            <a:r>
              <a:rPr lang="en-US" sz="8000" dirty="0">
                <a:solidFill>
                  <a:srgbClr val="F2802A"/>
                </a:solidFill>
              </a:rPr>
              <a:t>ONLINE RESOURCES</a:t>
            </a:r>
            <a:endParaRPr sz="4000" dirty="0">
              <a:solidFill>
                <a:srgbClr val="F2802A"/>
              </a:solidFill>
              <a:latin typeface="Ropa Sans" charset="0"/>
              <a:ea typeface="Ropa Sans" charset="0"/>
              <a:cs typeface="Ropa Sans" charset="0"/>
            </a:endParaRPr>
          </a:p>
        </p:txBody>
      </p:sp>
      <p:sp>
        <p:nvSpPr>
          <p:cNvPr id="6" name="Rectangle 5"/>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sp>
        <p:nvSpPr>
          <p:cNvPr id="11" name="TextBox 10">
            <a:extLst>
              <a:ext uri="{FF2B5EF4-FFF2-40B4-BE49-F238E27FC236}">
                <a16:creationId xmlns:a16="http://schemas.microsoft.com/office/drawing/2014/main" id="{0EADE57D-E02A-4181-9746-70CCA7D59BDE}"/>
              </a:ext>
            </a:extLst>
          </p:cNvPr>
          <p:cNvSpPr txBox="1"/>
          <p:nvPr/>
        </p:nvSpPr>
        <p:spPr>
          <a:xfrm>
            <a:off x="371800" y="3635000"/>
            <a:ext cx="6872080"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dirty="0">
                <a:solidFill>
                  <a:srgbClr val="EF802A"/>
                </a:solidFill>
                <a:hlinkClick r:id="rId3">
                  <a:extLst>
                    <a:ext uri="{A12FA001-AC4F-418D-AE19-62706E023703}">
                      <ahyp:hlinkClr xmlns:ahyp="http://schemas.microsoft.com/office/drawing/2018/hyperlinkcolor" val="tx"/>
                    </a:ext>
                  </a:extLst>
                </a:hlinkClick>
              </a:rPr>
              <a:t>ambaproducts.com/order-status/</a:t>
            </a:r>
            <a:endParaRPr kumimoji="0" lang="en-US" sz="3600" b="0" i="0" strike="noStrike" cap="none" spc="0" normalizeH="0" baseline="0" dirty="0">
              <a:ln>
                <a:noFill/>
              </a:ln>
              <a:solidFill>
                <a:srgbClr val="EF802A"/>
              </a:solidFill>
              <a:effectLst/>
              <a:uFillTx/>
              <a:sym typeface="Helvetica Light"/>
            </a:endParaRPr>
          </a:p>
        </p:txBody>
      </p:sp>
      <p:sp>
        <p:nvSpPr>
          <p:cNvPr id="12" name="Rectangle 11">
            <a:extLst>
              <a:ext uri="{FF2B5EF4-FFF2-40B4-BE49-F238E27FC236}">
                <a16:creationId xmlns:a16="http://schemas.microsoft.com/office/drawing/2014/main" id="{4536D238-AC7B-4180-AD13-16E6575AAFC6}"/>
              </a:ext>
            </a:extLst>
          </p:cNvPr>
          <p:cNvSpPr/>
          <p:nvPr/>
        </p:nvSpPr>
        <p:spPr>
          <a:xfrm>
            <a:off x="-196956" y="2796016"/>
            <a:ext cx="7800375" cy="879950"/>
          </a:xfrm>
          <a:prstGeom prst="rect">
            <a:avLst/>
          </a:prstGeom>
        </p:spPr>
        <p:txBody>
          <a:bodyPr wrap="square">
            <a:noAutofit/>
          </a:bodyPr>
          <a:lstStyle/>
          <a:p>
            <a:pPr marL="293370" indent="-293370" defTabSz="385572">
              <a:spcBef>
                <a:spcPts val="2700"/>
              </a:spcBef>
              <a:defRPr sz="1800"/>
            </a:pPr>
            <a:r>
              <a:rPr lang="en-US" sz="4400" dirty="0"/>
              <a:t>EASY ORDER TRACKING:</a:t>
            </a:r>
          </a:p>
        </p:txBody>
      </p:sp>
      <p:pic>
        <p:nvPicPr>
          <p:cNvPr id="14" name="Picture 13">
            <a:extLst>
              <a:ext uri="{FF2B5EF4-FFF2-40B4-BE49-F238E27FC236}">
                <a16:creationId xmlns:a16="http://schemas.microsoft.com/office/drawing/2014/main" id="{9F521315-2A8B-4212-B66F-23D30D38F6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86928" y="3047138"/>
            <a:ext cx="4858994" cy="4533871"/>
          </a:xfrm>
          <a:prstGeom prst="rect">
            <a:avLst/>
          </a:prstGeom>
        </p:spPr>
      </p:pic>
      <p:sp>
        <p:nvSpPr>
          <p:cNvPr id="15" name="TextBox 14">
            <a:extLst>
              <a:ext uri="{FF2B5EF4-FFF2-40B4-BE49-F238E27FC236}">
                <a16:creationId xmlns:a16="http://schemas.microsoft.com/office/drawing/2014/main" id="{DC5DCF21-6D9B-4606-9720-8AF45CBCB502}"/>
              </a:ext>
            </a:extLst>
          </p:cNvPr>
          <p:cNvSpPr txBox="1"/>
          <p:nvPr/>
        </p:nvSpPr>
        <p:spPr>
          <a:xfrm>
            <a:off x="390850" y="7291848"/>
            <a:ext cx="7315128"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2800" dirty="0">
                <a:solidFill>
                  <a:srgbClr val="000000"/>
                </a:solidFill>
              </a:rPr>
              <a:t>customerservice@ambaproducts.com</a:t>
            </a:r>
            <a:endParaRPr kumimoji="0" lang="en-US" sz="28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
        <p:nvSpPr>
          <p:cNvPr id="18" name="TextBox 17">
            <a:extLst>
              <a:ext uri="{FF2B5EF4-FFF2-40B4-BE49-F238E27FC236}">
                <a16:creationId xmlns:a16="http://schemas.microsoft.com/office/drawing/2014/main" id="{25E5D221-1271-4E1F-95E1-3A80C2D0B7D0}"/>
              </a:ext>
            </a:extLst>
          </p:cNvPr>
          <p:cNvSpPr txBox="1"/>
          <p:nvPr/>
        </p:nvSpPr>
        <p:spPr>
          <a:xfrm>
            <a:off x="371800" y="7950660"/>
            <a:ext cx="7315128"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2800" dirty="0">
                <a:solidFill>
                  <a:srgbClr val="000000"/>
                </a:solidFill>
              </a:rPr>
              <a:t>orders@ambaproducts.com</a:t>
            </a:r>
            <a:endParaRPr kumimoji="0" lang="en-US" sz="28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
        <p:nvSpPr>
          <p:cNvPr id="16" name="Rectangle 15">
            <a:extLst>
              <a:ext uri="{FF2B5EF4-FFF2-40B4-BE49-F238E27FC236}">
                <a16:creationId xmlns:a16="http://schemas.microsoft.com/office/drawing/2014/main" id="{D10E1830-E6FE-40FF-8757-77212DE5AEE2}"/>
              </a:ext>
            </a:extLst>
          </p:cNvPr>
          <p:cNvSpPr/>
          <p:nvPr/>
        </p:nvSpPr>
        <p:spPr>
          <a:xfrm>
            <a:off x="7484570" y="2321924"/>
            <a:ext cx="5262797" cy="769441"/>
          </a:xfrm>
          <a:prstGeom prst="rect">
            <a:avLst/>
          </a:prstGeom>
        </p:spPr>
        <p:txBody>
          <a:bodyPr wrap="square">
            <a:normAutofit fontScale="77500" lnSpcReduction="20000"/>
          </a:bodyPr>
          <a:lstStyle/>
          <a:p>
            <a:pPr marL="293370" indent="-293370" defTabSz="385572">
              <a:spcBef>
                <a:spcPts val="2700"/>
              </a:spcBef>
              <a:defRPr sz="1800"/>
            </a:pPr>
            <a:r>
              <a:rPr lang="en-US" sz="4400" dirty="0"/>
              <a:t>SHOWROOM LOCATOR</a:t>
            </a:r>
          </a:p>
        </p:txBody>
      </p:sp>
      <p:sp>
        <p:nvSpPr>
          <p:cNvPr id="17" name="Rectangle 16">
            <a:extLst>
              <a:ext uri="{FF2B5EF4-FFF2-40B4-BE49-F238E27FC236}">
                <a16:creationId xmlns:a16="http://schemas.microsoft.com/office/drawing/2014/main" id="{E286588B-29F7-4B10-B85C-F4B68A7314C6}"/>
              </a:ext>
            </a:extLst>
          </p:cNvPr>
          <p:cNvSpPr/>
          <p:nvPr/>
        </p:nvSpPr>
        <p:spPr>
          <a:xfrm>
            <a:off x="7301024" y="7499276"/>
            <a:ext cx="5608456" cy="528919"/>
          </a:xfrm>
          <a:prstGeom prst="rect">
            <a:avLst/>
          </a:prstGeom>
        </p:spPr>
        <p:txBody>
          <a:bodyPr wrap="square">
            <a:normAutofit fontScale="77500" lnSpcReduction="20000"/>
          </a:bodyPr>
          <a:lstStyle/>
          <a:p>
            <a:pPr algn="l" rtl="0" latinLnBrk="1" hangingPunct="0"/>
            <a:r>
              <a:rPr lang="en-US" dirty="0">
                <a:solidFill>
                  <a:srgbClr val="EF802A"/>
                </a:solidFill>
                <a:hlinkClick r:id="rId5">
                  <a:extLst>
                    <a:ext uri="{A12FA001-AC4F-418D-AE19-62706E023703}">
                      <ahyp:hlinkClr xmlns:ahyp="http://schemas.microsoft.com/office/drawing/2018/hyperlinkcolor" val="tx"/>
                    </a:ext>
                  </a:extLst>
                </a:hlinkClick>
              </a:rPr>
              <a:t>ambaproducts.com/showrooms</a:t>
            </a:r>
            <a:endParaRPr lang="en-US" dirty="0">
              <a:solidFill>
                <a:srgbClr val="EF802A"/>
              </a:solidFill>
            </a:endParaRPr>
          </a:p>
        </p:txBody>
      </p:sp>
      <p:sp>
        <p:nvSpPr>
          <p:cNvPr id="19" name="Rectangle 18">
            <a:extLst>
              <a:ext uri="{FF2B5EF4-FFF2-40B4-BE49-F238E27FC236}">
                <a16:creationId xmlns:a16="http://schemas.microsoft.com/office/drawing/2014/main" id="{35D80291-498F-4F9C-8D0D-17FE2C6F16C6}"/>
              </a:ext>
            </a:extLst>
          </p:cNvPr>
          <p:cNvSpPr/>
          <p:nvPr/>
        </p:nvSpPr>
        <p:spPr>
          <a:xfrm>
            <a:off x="371800" y="6444839"/>
            <a:ext cx="6410000" cy="769441"/>
          </a:xfrm>
          <a:prstGeom prst="rect">
            <a:avLst/>
          </a:prstGeom>
        </p:spPr>
        <p:txBody>
          <a:bodyPr wrap="square">
            <a:spAutoFit/>
          </a:bodyPr>
          <a:lstStyle/>
          <a:p>
            <a:pPr marL="293370" indent="-293370" algn="l" defTabSz="385572">
              <a:spcBef>
                <a:spcPts val="2700"/>
              </a:spcBef>
              <a:defRPr sz="1800"/>
            </a:pPr>
            <a:r>
              <a:rPr lang="en-US" sz="4400" dirty="0"/>
              <a:t>EMAIL CONTACTS:</a:t>
            </a:r>
          </a:p>
        </p:txBody>
      </p:sp>
      <p:sp>
        <p:nvSpPr>
          <p:cNvPr id="20" name="Rectangle 19">
            <a:extLst>
              <a:ext uri="{FF2B5EF4-FFF2-40B4-BE49-F238E27FC236}">
                <a16:creationId xmlns:a16="http://schemas.microsoft.com/office/drawing/2014/main" id="{3A9AFC03-3718-4B53-A55B-69C71F485761}"/>
              </a:ext>
            </a:extLst>
          </p:cNvPr>
          <p:cNvSpPr/>
          <p:nvPr/>
        </p:nvSpPr>
        <p:spPr>
          <a:xfrm>
            <a:off x="333268" y="1258702"/>
            <a:ext cx="8492836" cy="669878"/>
          </a:xfrm>
          <a:prstGeom prst="rect">
            <a:avLst/>
          </a:prstGeom>
        </p:spPr>
        <p:txBody>
          <a:bodyPr wrap="square">
            <a:noAutofit/>
          </a:bodyPr>
          <a:lstStyle/>
          <a:p>
            <a:pPr marL="293370" indent="-293370" algn="l" defTabSz="385572">
              <a:spcBef>
                <a:spcPts val="2700"/>
              </a:spcBef>
              <a:defRPr sz="1800"/>
            </a:pPr>
            <a:r>
              <a:rPr lang="en-US" sz="4400" dirty="0"/>
              <a:t>POINT OF SALE MATERIAL:</a:t>
            </a:r>
          </a:p>
        </p:txBody>
      </p:sp>
      <p:sp>
        <p:nvSpPr>
          <p:cNvPr id="2" name="Rectangle 1">
            <a:extLst>
              <a:ext uri="{FF2B5EF4-FFF2-40B4-BE49-F238E27FC236}">
                <a16:creationId xmlns:a16="http://schemas.microsoft.com/office/drawing/2014/main" id="{0AF04201-6730-4A75-9936-D0FB222CEE84}"/>
              </a:ext>
            </a:extLst>
          </p:cNvPr>
          <p:cNvSpPr/>
          <p:nvPr/>
        </p:nvSpPr>
        <p:spPr>
          <a:xfrm>
            <a:off x="456978" y="1988473"/>
            <a:ext cx="6701724" cy="646331"/>
          </a:xfrm>
          <a:prstGeom prst="rect">
            <a:avLst/>
          </a:prstGeom>
        </p:spPr>
        <p:txBody>
          <a:bodyPr wrap="square">
            <a:spAutoFit/>
          </a:bodyPr>
          <a:lstStyle/>
          <a:p>
            <a:pPr algn="l" rtl="0" latinLnBrk="1" hangingPunct="0"/>
            <a:r>
              <a:rPr lang="en-US" dirty="0">
                <a:solidFill>
                  <a:srgbClr val="EF802A"/>
                </a:solidFill>
                <a:hlinkClick r:id="rId6">
                  <a:extLst>
                    <a:ext uri="{A12FA001-AC4F-418D-AE19-62706E023703}">
                      <ahyp:hlinkClr xmlns:ahyp="http://schemas.microsoft.com/office/drawing/2018/hyperlinkcolor" val="tx"/>
                    </a:ext>
                  </a:extLst>
                </a:hlinkClick>
              </a:rPr>
              <a:t>ambaproducts.com/catalogs</a:t>
            </a:r>
            <a:endParaRPr lang="en-US" dirty="0">
              <a:solidFill>
                <a:srgbClr val="EF802A"/>
              </a:solidFill>
            </a:endParaRPr>
          </a:p>
        </p:txBody>
      </p:sp>
      <p:sp>
        <p:nvSpPr>
          <p:cNvPr id="3" name="TextBox 2">
            <a:extLst>
              <a:ext uri="{FF2B5EF4-FFF2-40B4-BE49-F238E27FC236}">
                <a16:creationId xmlns:a16="http://schemas.microsoft.com/office/drawing/2014/main" id="{E9E414D8-3DD5-4327-89DA-FD34389E0F09}"/>
              </a:ext>
            </a:extLst>
          </p:cNvPr>
          <p:cNvSpPr txBox="1"/>
          <p:nvPr/>
        </p:nvSpPr>
        <p:spPr>
          <a:xfrm>
            <a:off x="333268" y="4515514"/>
            <a:ext cx="6487064"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4400" dirty="0"/>
              <a:t>CEU COURSE:</a:t>
            </a:r>
            <a:endParaRPr kumimoji="0" lang="en-US" sz="44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
        <p:nvSpPr>
          <p:cNvPr id="4" name="TextBox 3">
            <a:extLst>
              <a:ext uri="{FF2B5EF4-FFF2-40B4-BE49-F238E27FC236}">
                <a16:creationId xmlns:a16="http://schemas.microsoft.com/office/drawing/2014/main" id="{6AEF37C9-3CB5-440D-8985-AF12AF5F6C8E}"/>
              </a:ext>
            </a:extLst>
          </p:cNvPr>
          <p:cNvSpPr txBox="1"/>
          <p:nvPr/>
        </p:nvSpPr>
        <p:spPr>
          <a:xfrm>
            <a:off x="390850" y="5393417"/>
            <a:ext cx="6624764"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dirty="0">
                <a:hlinkClick r:id="rId7"/>
              </a:rPr>
              <a:t>ambaproducts.com/CEU</a:t>
            </a:r>
            <a:endParaRPr kumimoji="0" lang="en-US" sz="36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381072911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p:cNvSpPr>
          <p:nvPr>
            <p:ph type="title"/>
          </p:nvPr>
        </p:nvSpPr>
        <p:spPr>
          <a:xfrm>
            <a:off x="952500" y="177800"/>
            <a:ext cx="11099800" cy="1384300"/>
          </a:xfrm>
          <a:prstGeom prst="rect">
            <a:avLst/>
          </a:prstGeom>
        </p:spPr>
        <p:txBody>
          <a:bodyPr/>
          <a:lstStyle/>
          <a:p>
            <a:pPr lvl="0">
              <a:defRPr sz="1800"/>
            </a:pPr>
            <a:r>
              <a:rPr sz="8000" dirty="0">
                <a:solidFill>
                  <a:srgbClr val="F2802A"/>
                </a:solidFill>
              </a:rPr>
              <a:t>IN SUMMARY</a:t>
            </a:r>
          </a:p>
        </p:txBody>
      </p:sp>
      <p:sp>
        <p:nvSpPr>
          <p:cNvPr id="304" name="Shape 304"/>
          <p:cNvSpPr>
            <a:spLocks noGrp="1"/>
          </p:cNvSpPr>
          <p:nvPr>
            <p:ph type="body" idx="1"/>
          </p:nvPr>
        </p:nvSpPr>
        <p:spPr>
          <a:xfrm>
            <a:off x="444500" y="1673115"/>
            <a:ext cx="5482167" cy="7175500"/>
          </a:xfrm>
          <a:prstGeom prst="rect">
            <a:avLst/>
          </a:prstGeom>
        </p:spPr>
        <p:txBody>
          <a:bodyPr>
            <a:normAutofit/>
          </a:bodyPr>
          <a:lstStyle/>
          <a:p>
            <a:pPr marL="262254" indent="-262254" defTabSz="344677">
              <a:spcBef>
                <a:spcPts val="2400"/>
              </a:spcBef>
              <a:defRPr sz="1800"/>
            </a:pPr>
            <a:r>
              <a:rPr lang="en-US" sz="2124" dirty="0"/>
              <a:t>Pamper and indulge yourself with an affordable luxury</a:t>
            </a:r>
          </a:p>
          <a:p>
            <a:pPr marL="262254" indent="-262254" defTabSz="344677">
              <a:spcBef>
                <a:spcPts val="2400"/>
              </a:spcBef>
              <a:defRPr sz="1800"/>
            </a:pPr>
            <a:r>
              <a:rPr lang="en-US" sz="2124" dirty="0"/>
              <a:t>Use in a variety of different locations, not just bathrooms</a:t>
            </a:r>
          </a:p>
          <a:p>
            <a:pPr marL="262254" lvl="0" indent="-262254" defTabSz="344677">
              <a:spcBef>
                <a:spcPts val="2400"/>
              </a:spcBef>
              <a:defRPr sz="1800"/>
            </a:pPr>
            <a:r>
              <a:rPr lang="en-US" sz="2124" dirty="0"/>
              <a:t>Help keep rooms mold and mildew free</a:t>
            </a:r>
          </a:p>
          <a:p>
            <a:pPr marL="262254" lvl="0" indent="-262254" defTabSz="344677">
              <a:spcBef>
                <a:spcPts val="2400"/>
              </a:spcBef>
              <a:defRPr sz="1800"/>
            </a:pPr>
            <a:r>
              <a:rPr lang="en-US" sz="2124" dirty="0"/>
              <a:t>Variety of designs, finishes, and sizes</a:t>
            </a:r>
          </a:p>
          <a:p>
            <a:pPr marL="262254" lvl="0" indent="-262254" defTabSz="344677">
              <a:spcBef>
                <a:spcPts val="2400"/>
              </a:spcBef>
              <a:defRPr sz="1800"/>
            </a:pPr>
            <a:r>
              <a:rPr lang="en-US" sz="2124" dirty="0"/>
              <a:t>US List Prices start at $320</a:t>
            </a:r>
          </a:p>
          <a:p>
            <a:pPr marL="262254" lvl="0" indent="-262254" defTabSz="344677">
              <a:spcBef>
                <a:spcPts val="2400"/>
              </a:spcBef>
              <a:defRPr sz="1800"/>
            </a:pPr>
            <a:r>
              <a:rPr sz="2124" dirty="0"/>
              <a:t>Economical and efficient decorative source of heat</a:t>
            </a:r>
          </a:p>
          <a:p>
            <a:pPr marL="262254" lvl="0" indent="-262254" defTabSz="344677">
              <a:spcBef>
                <a:spcPts val="2400"/>
              </a:spcBef>
              <a:defRPr sz="1800"/>
            </a:pPr>
            <a:r>
              <a:rPr sz="2124" dirty="0"/>
              <a:t>Add comfort to a</a:t>
            </a:r>
            <a:r>
              <a:rPr lang="en-US" sz="2124" dirty="0"/>
              <a:t>ny</a:t>
            </a:r>
            <a:r>
              <a:rPr sz="2124" dirty="0"/>
              <a:t> room</a:t>
            </a:r>
          </a:p>
          <a:p>
            <a:pPr marL="262254" lvl="0" indent="-262254" defTabSz="344677">
              <a:spcBef>
                <a:spcPts val="2400"/>
              </a:spcBef>
              <a:defRPr sz="1800"/>
            </a:pPr>
            <a:r>
              <a:rPr sz="2124" dirty="0"/>
              <a:t>Keep towels warm and dry</a:t>
            </a:r>
          </a:p>
          <a:p>
            <a:pPr marL="262254" lvl="0" indent="-262254" defTabSz="344677">
              <a:spcBef>
                <a:spcPts val="2400"/>
              </a:spcBef>
              <a:defRPr sz="1800"/>
            </a:pPr>
            <a:r>
              <a:rPr sz="2124" dirty="0"/>
              <a:t>Reduce laundry loads and water consumption</a:t>
            </a:r>
          </a:p>
        </p:txBody>
      </p:sp>
      <p:pic>
        <p:nvPicPr>
          <p:cNvPr id="305" name="pasted-image.png"/>
          <p:cNvPicPr/>
          <p:nvPr/>
        </p:nvPicPr>
        <p:blipFill>
          <a:blip r:embed="rId2"/>
          <a:stretch>
            <a:fillRect/>
          </a:stretch>
        </p:blipFill>
        <p:spPr>
          <a:xfrm>
            <a:off x="6713861" y="1844785"/>
            <a:ext cx="5749279" cy="7003830"/>
          </a:xfrm>
          <a:prstGeom prst="rect">
            <a:avLst/>
          </a:prstGeom>
          <a:ln w="12700">
            <a:miter lim="400000"/>
          </a:ln>
        </p:spPr>
      </p:pic>
      <p:sp>
        <p:nvSpPr>
          <p:cNvPr id="5" name="Rectangle 4"/>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grpSp>
        <p:nvGrpSpPr>
          <p:cNvPr id="7" name="Group 6">
            <a:extLst>
              <a:ext uri="{FF2B5EF4-FFF2-40B4-BE49-F238E27FC236}">
                <a16:creationId xmlns:a16="http://schemas.microsoft.com/office/drawing/2014/main" id="{AC69DFA8-BFD1-45F5-ADF7-6653F75C852B}"/>
              </a:ext>
            </a:extLst>
          </p:cNvPr>
          <p:cNvGrpSpPr/>
          <p:nvPr/>
        </p:nvGrpSpPr>
        <p:grpSpPr>
          <a:xfrm>
            <a:off x="11513132" y="8436442"/>
            <a:ext cx="956447" cy="412173"/>
            <a:chOff x="-3001233" y="1665312"/>
            <a:chExt cx="956447" cy="412173"/>
          </a:xfrm>
        </p:grpSpPr>
        <p:sp>
          <p:nvSpPr>
            <p:cNvPr id="8" name="Rectangle 7">
              <a:extLst>
                <a:ext uri="{FF2B5EF4-FFF2-40B4-BE49-F238E27FC236}">
                  <a16:creationId xmlns:a16="http://schemas.microsoft.com/office/drawing/2014/main" id="{D236601B-2955-4268-A272-B7AC151C8585}"/>
                </a:ext>
              </a:extLst>
            </p:cNvPr>
            <p:cNvSpPr/>
            <p:nvPr/>
          </p:nvSpPr>
          <p:spPr>
            <a:xfrm>
              <a:off x="-2994509" y="1665312"/>
              <a:ext cx="942998"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9" name="TextBox 8">
              <a:extLst>
                <a:ext uri="{FF2B5EF4-FFF2-40B4-BE49-F238E27FC236}">
                  <a16:creationId xmlns:a16="http://schemas.microsoft.com/office/drawing/2014/main" id="{571EC9F4-85A8-489C-93DF-672F9E9F0C27}"/>
                </a:ext>
              </a:extLst>
            </p:cNvPr>
            <p:cNvSpPr txBox="1"/>
            <p:nvPr/>
          </p:nvSpPr>
          <p:spPr>
            <a:xfrm>
              <a:off x="-3001233" y="1712380"/>
              <a:ext cx="956447"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FSP</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952500" y="266700"/>
            <a:ext cx="11099800" cy="1384300"/>
          </a:xfrm>
          <a:prstGeom prst="rect">
            <a:avLst/>
          </a:prstGeom>
        </p:spPr>
        <p:txBody>
          <a:bodyPr/>
          <a:lstStyle/>
          <a:p>
            <a:pPr lvl="0">
              <a:defRPr sz="1800"/>
            </a:pPr>
            <a:r>
              <a:rPr sz="8000" dirty="0">
                <a:solidFill>
                  <a:srgbClr val="F2802A"/>
                </a:solidFill>
              </a:rPr>
              <a:t>FUNCTIONS AND </a:t>
            </a:r>
            <a:r>
              <a:rPr lang="en-US" sz="8000" dirty="0">
                <a:solidFill>
                  <a:srgbClr val="F2802A"/>
                </a:solidFill>
              </a:rPr>
              <a:t>FEATURE</a:t>
            </a:r>
            <a:r>
              <a:rPr sz="8000" dirty="0">
                <a:solidFill>
                  <a:srgbClr val="F2802A"/>
                </a:solidFill>
              </a:rPr>
              <a:t>S</a:t>
            </a:r>
          </a:p>
        </p:txBody>
      </p:sp>
      <p:sp>
        <p:nvSpPr>
          <p:cNvPr id="124" name="Shape 124"/>
          <p:cNvSpPr>
            <a:spLocks noGrp="1"/>
          </p:cNvSpPr>
          <p:nvPr>
            <p:ph type="body" idx="1"/>
          </p:nvPr>
        </p:nvSpPr>
        <p:spPr>
          <a:xfrm>
            <a:off x="330200" y="1765300"/>
            <a:ext cx="6858000" cy="7031567"/>
          </a:xfrm>
          <a:prstGeom prst="rect">
            <a:avLst/>
          </a:prstGeom>
        </p:spPr>
        <p:txBody>
          <a:bodyPr>
            <a:normAutofit lnSpcReduction="10000"/>
          </a:bodyPr>
          <a:lstStyle/>
          <a:p>
            <a:pPr marL="257809" lvl="0" indent="-257809" defTabSz="338835">
              <a:spcBef>
                <a:spcPts val="2400"/>
              </a:spcBef>
              <a:defRPr sz="1800"/>
            </a:pPr>
            <a:r>
              <a:rPr lang="en-US" sz="2088" dirty="0"/>
              <a:t>Designed to dry &amp; warm towels, bathrobes and other articles of clothing</a:t>
            </a:r>
          </a:p>
          <a:p>
            <a:pPr marL="257809" lvl="0" indent="-257809" defTabSz="338835">
              <a:spcBef>
                <a:spcPts val="2400"/>
              </a:spcBef>
              <a:defRPr sz="1800"/>
            </a:pPr>
            <a:r>
              <a:rPr sz="2088" dirty="0"/>
              <a:t>Some models function as space heaters</a:t>
            </a:r>
          </a:p>
          <a:p>
            <a:pPr marL="257809" lvl="0" indent="-257809" defTabSz="338835">
              <a:spcBef>
                <a:spcPts val="2400"/>
              </a:spcBef>
              <a:defRPr sz="1800"/>
            </a:pPr>
            <a:r>
              <a:rPr sz="2088" dirty="0"/>
              <a:t>M</a:t>
            </a:r>
            <a:r>
              <a:rPr lang="en-US" sz="2088" dirty="0"/>
              <a:t>any</a:t>
            </a:r>
            <a:r>
              <a:rPr sz="2088" dirty="0"/>
              <a:t> can heat in as little as 15 minutes</a:t>
            </a:r>
          </a:p>
          <a:p>
            <a:pPr marL="257809" lvl="0" indent="-257809" defTabSz="338835">
              <a:spcBef>
                <a:spcPts val="2400"/>
              </a:spcBef>
              <a:defRPr sz="1800"/>
            </a:pPr>
            <a:r>
              <a:rPr sz="2088" dirty="0"/>
              <a:t>Many </a:t>
            </a:r>
            <a:r>
              <a:rPr lang="en-US" sz="2088" dirty="0"/>
              <a:t>sizes, styles &amp; finishes to choose from</a:t>
            </a:r>
            <a:endParaRPr sz="2088" dirty="0"/>
          </a:p>
          <a:p>
            <a:pPr marL="257809" lvl="0" indent="-257809" defTabSz="338835">
              <a:spcBef>
                <a:spcPts val="2400"/>
              </a:spcBef>
              <a:defRPr sz="1800"/>
            </a:pPr>
            <a:r>
              <a:rPr sz="2088" dirty="0"/>
              <a:t>Installs easily—wired the same as a light or wall sconce</a:t>
            </a:r>
            <a:r>
              <a:rPr lang="en-US" sz="2088" dirty="0"/>
              <a:t>; no dedicated circuits required</a:t>
            </a:r>
            <a:endParaRPr sz="2088" dirty="0"/>
          </a:p>
          <a:p>
            <a:pPr marL="257809" lvl="0" indent="-257809" defTabSz="338835">
              <a:spcBef>
                <a:spcPts val="2400"/>
              </a:spcBef>
              <a:defRPr sz="1800"/>
            </a:pPr>
            <a:r>
              <a:rPr sz="2088" dirty="0"/>
              <a:t>Units </a:t>
            </a:r>
            <a:r>
              <a:rPr lang="en-US" sz="2088" dirty="0"/>
              <a:t>are </a:t>
            </a:r>
            <a:r>
              <a:rPr sz="2088" dirty="0"/>
              <a:t>UL or ETL approved for safety in Canada and the USA</a:t>
            </a:r>
            <a:endParaRPr lang="en-US" sz="2088" dirty="0"/>
          </a:p>
          <a:p>
            <a:pPr marL="257809" indent="-257809" defTabSz="338835">
              <a:spcBef>
                <a:spcPts val="2400"/>
              </a:spcBef>
              <a:defRPr sz="1800"/>
            </a:pPr>
            <a:r>
              <a:rPr lang="en-US" sz="2088" dirty="0"/>
              <a:t>Must be installed at least 3’ from nearest water source unless using optional UL-certified ‘wet-rated upgrade kit’.</a:t>
            </a:r>
            <a:endParaRPr sz="2088" dirty="0"/>
          </a:p>
          <a:p>
            <a:pPr marL="257809" lvl="0" indent="-257809" defTabSz="338835">
              <a:spcBef>
                <a:spcPts val="2400"/>
              </a:spcBef>
              <a:defRPr sz="1800"/>
            </a:pPr>
            <a:r>
              <a:rPr sz="2088" dirty="0"/>
              <a:t>Units can be controlled by a </a:t>
            </a:r>
            <a:r>
              <a:rPr lang="en-US" sz="2088" dirty="0"/>
              <a:t>variety of switches or timers</a:t>
            </a:r>
            <a:endParaRPr sz="2088" dirty="0"/>
          </a:p>
          <a:p>
            <a:pPr marL="257809" lvl="0" indent="-257809" defTabSz="338835">
              <a:spcBef>
                <a:spcPts val="2400"/>
              </a:spcBef>
              <a:defRPr sz="1800"/>
            </a:pPr>
            <a:r>
              <a:rPr sz="2088" dirty="0"/>
              <a:t>Units consume minimal power—as little as one to several light bulbs </a:t>
            </a:r>
          </a:p>
        </p:txBody>
      </p:sp>
      <p:pic>
        <p:nvPicPr>
          <p:cNvPr id="125" name="pasted-image.png"/>
          <p:cNvPicPr/>
          <p:nvPr/>
        </p:nvPicPr>
        <p:blipFill>
          <a:blip r:embed="rId2"/>
          <a:stretch>
            <a:fillRect/>
          </a:stretch>
        </p:blipFill>
        <p:spPr>
          <a:xfrm>
            <a:off x="7410826" y="1922412"/>
            <a:ext cx="5480108" cy="6985335"/>
          </a:xfrm>
          <a:prstGeom prst="rect">
            <a:avLst/>
          </a:prstGeom>
          <a:ln w="12700">
            <a:miter lim="400000"/>
          </a:ln>
        </p:spPr>
      </p:pic>
      <p:sp>
        <p:nvSpPr>
          <p:cNvPr id="5" name="Rectangle 4"/>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grpSp>
        <p:nvGrpSpPr>
          <p:cNvPr id="7" name="Group 6">
            <a:extLst>
              <a:ext uri="{FF2B5EF4-FFF2-40B4-BE49-F238E27FC236}">
                <a16:creationId xmlns:a16="http://schemas.microsoft.com/office/drawing/2014/main" id="{1F360BAB-B004-4727-823F-B3A31629AA84}"/>
              </a:ext>
            </a:extLst>
          </p:cNvPr>
          <p:cNvGrpSpPr/>
          <p:nvPr/>
        </p:nvGrpSpPr>
        <p:grpSpPr>
          <a:xfrm>
            <a:off x="11370727" y="8486094"/>
            <a:ext cx="1520207" cy="414490"/>
            <a:chOff x="-3001233" y="1662995"/>
            <a:chExt cx="1520207" cy="414490"/>
          </a:xfrm>
        </p:grpSpPr>
        <p:sp>
          <p:nvSpPr>
            <p:cNvPr id="8" name="Rectangle 7">
              <a:extLst>
                <a:ext uri="{FF2B5EF4-FFF2-40B4-BE49-F238E27FC236}">
                  <a16:creationId xmlns:a16="http://schemas.microsoft.com/office/drawing/2014/main" id="{8FD2A40C-DC9B-4266-9DAB-22220BE1EE7D}"/>
                </a:ext>
              </a:extLst>
            </p:cNvPr>
            <p:cNvSpPr/>
            <p:nvPr/>
          </p:nvSpPr>
          <p:spPr>
            <a:xfrm>
              <a:off x="-3001232" y="1665312"/>
              <a:ext cx="152020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9" name="TextBox 8">
              <a:extLst>
                <a:ext uri="{FF2B5EF4-FFF2-40B4-BE49-F238E27FC236}">
                  <a16:creationId xmlns:a16="http://schemas.microsoft.com/office/drawing/2014/main" id="{C46C3CA5-4BBD-46FD-9738-B8478B6E2D39}"/>
                </a:ext>
              </a:extLst>
            </p:cNvPr>
            <p:cNvSpPr txBox="1"/>
            <p:nvPr/>
          </p:nvSpPr>
          <p:spPr>
            <a:xfrm>
              <a:off x="-3001233" y="1662995"/>
              <a:ext cx="152020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rPr>
                <a:t>A2856B</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952500" y="168280"/>
            <a:ext cx="11099800" cy="1392539"/>
          </a:xfrm>
          <a:prstGeom prst="rect">
            <a:avLst/>
          </a:prstGeom>
        </p:spPr>
        <p:txBody>
          <a:bodyPr>
            <a:noAutofit/>
          </a:bodyPr>
          <a:lstStyle/>
          <a:p>
            <a:pPr lvl="0">
              <a:defRPr sz="1800"/>
            </a:pPr>
            <a:r>
              <a:rPr sz="5400" dirty="0">
                <a:solidFill>
                  <a:srgbClr val="F2802A"/>
                </a:solidFill>
              </a:rPr>
              <a:t>Purpose of a Heated towel rack</a:t>
            </a:r>
            <a:r>
              <a:rPr lang="en-US" sz="5400" dirty="0">
                <a:solidFill>
                  <a:srgbClr val="F2802A"/>
                </a:solidFill>
              </a:rPr>
              <a:t>:</a:t>
            </a:r>
            <a:br>
              <a:rPr lang="en-US" sz="5400" dirty="0">
                <a:solidFill>
                  <a:srgbClr val="F2802A"/>
                </a:solidFill>
              </a:rPr>
            </a:br>
            <a:r>
              <a:rPr lang="en-US" sz="5400" dirty="0">
                <a:solidFill>
                  <a:srgbClr val="F2802A"/>
                </a:solidFill>
              </a:rPr>
              <a:t>Bathrooms</a:t>
            </a:r>
            <a:endParaRPr sz="5400" dirty="0">
              <a:solidFill>
                <a:srgbClr val="F2802A"/>
              </a:solidFill>
            </a:endParaRPr>
          </a:p>
        </p:txBody>
      </p:sp>
      <p:sp>
        <p:nvSpPr>
          <p:cNvPr id="120" name="Shape 120"/>
          <p:cNvSpPr>
            <a:spLocks noGrp="1"/>
          </p:cNvSpPr>
          <p:nvPr>
            <p:ph type="body" idx="1"/>
          </p:nvPr>
        </p:nvSpPr>
        <p:spPr>
          <a:xfrm>
            <a:off x="819231" y="1694809"/>
            <a:ext cx="6282213" cy="7175500"/>
          </a:xfrm>
          <a:prstGeom prst="rect">
            <a:avLst/>
          </a:prstGeom>
        </p:spPr>
        <p:txBody>
          <a:bodyPr>
            <a:normAutofit/>
          </a:bodyPr>
          <a:lstStyle/>
          <a:p>
            <a:pPr marL="333375" lvl="0" indent="-333375" defTabSz="438150">
              <a:spcBef>
                <a:spcPts val="3100"/>
              </a:spcBef>
              <a:defRPr sz="1800"/>
            </a:pPr>
            <a:r>
              <a:rPr sz="2400" dirty="0"/>
              <a:t>Keep towels or bathrobes </a:t>
            </a:r>
            <a:r>
              <a:rPr lang="en-US" sz="2400" dirty="0"/>
              <a:t>dry and warm</a:t>
            </a:r>
          </a:p>
          <a:p>
            <a:pPr marL="333375" lvl="0" indent="-333375" defTabSz="438150">
              <a:spcBef>
                <a:spcPts val="3100"/>
              </a:spcBef>
              <a:defRPr sz="1800"/>
            </a:pPr>
            <a:r>
              <a:rPr lang="en-US" sz="2400" dirty="0"/>
              <a:t>Clean smelling and fluffy towels – every time! No more musty odors</a:t>
            </a:r>
            <a:endParaRPr sz="2400" dirty="0"/>
          </a:p>
          <a:p>
            <a:pPr marL="333375" lvl="0" indent="-333375" defTabSz="438150">
              <a:spcBef>
                <a:spcPts val="3100"/>
              </a:spcBef>
              <a:defRPr sz="1800"/>
            </a:pPr>
            <a:r>
              <a:rPr lang="en-US" sz="2400" dirty="0"/>
              <a:t>Prevents the growth of mold, mildew and bacteria on towels by eliminating moisture</a:t>
            </a:r>
          </a:p>
          <a:p>
            <a:pPr marL="333375" lvl="0" indent="-333375" defTabSz="438150">
              <a:spcBef>
                <a:spcPts val="3100"/>
              </a:spcBef>
              <a:defRPr sz="1800"/>
            </a:pPr>
            <a:r>
              <a:rPr sz="2400" dirty="0"/>
              <a:t>Reduces laundry loads and water consumption by keeping towels warm and dry</a:t>
            </a:r>
            <a:r>
              <a:rPr lang="en-US" sz="2400" dirty="0"/>
              <a:t>, allowing longer use between washes</a:t>
            </a:r>
          </a:p>
          <a:p>
            <a:pPr marL="333375" lvl="0" indent="-333375" defTabSz="438150">
              <a:spcBef>
                <a:spcPts val="3100"/>
              </a:spcBef>
              <a:defRPr sz="1800"/>
            </a:pPr>
            <a:r>
              <a:rPr lang="en-US" sz="2400" dirty="0"/>
              <a:t>Less laundry = more time</a:t>
            </a:r>
            <a:endParaRPr sz="2400" dirty="0"/>
          </a:p>
          <a:p>
            <a:pPr marL="333375" lvl="0" indent="-333375" defTabSz="438150">
              <a:spcBef>
                <a:spcPts val="3100"/>
              </a:spcBef>
              <a:defRPr sz="1800"/>
            </a:pPr>
            <a:r>
              <a:rPr sz="2400" dirty="0"/>
              <a:t>Cost-effective way to upgrade bathroom with functionality and aesthetic appeal</a:t>
            </a:r>
          </a:p>
        </p:txBody>
      </p:sp>
      <p:pic>
        <p:nvPicPr>
          <p:cNvPr id="121" name="pasted-image.png"/>
          <p:cNvPicPr/>
          <p:nvPr/>
        </p:nvPicPr>
        <p:blipFill rotWithShape="1">
          <a:blip r:embed="rId2" cstate="screen">
            <a:extLst>
              <a:ext uri="{28A0092B-C50C-407E-A947-70E740481C1C}">
                <a14:useLocalDpi xmlns:a14="http://schemas.microsoft.com/office/drawing/2010/main"/>
              </a:ext>
            </a:extLst>
          </a:blip>
          <a:srcRect/>
          <a:stretch/>
        </p:blipFill>
        <p:spPr>
          <a:xfrm>
            <a:off x="7426611" y="1854200"/>
            <a:ext cx="4758958" cy="6498238"/>
          </a:xfrm>
          <a:prstGeom prst="rect">
            <a:avLst/>
          </a:prstGeom>
          <a:ln w="12700">
            <a:miter lim="400000"/>
          </a:ln>
        </p:spPr>
      </p:pic>
      <p:sp>
        <p:nvSpPr>
          <p:cNvPr id="5" name="Rectangle 4"/>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grpSp>
        <p:nvGrpSpPr>
          <p:cNvPr id="7" name="Group 6">
            <a:extLst>
              <a:ext uri="{FF2B5EF4-FFF2-40B4-BE49-F238E27FC236}">
                <a16:creationId xmlns:a16="http://schemas.microsoft.com/office/drawing/2014/main" id="{F997B852-602F-485D-A162-B31C24050B9D}"/>
              </a:ext>
            </a:extLst>
          </p:cNvPr>
          <p:cNvGrpSpPr/>
          <p:nvPr/>
        </p:nvGrpSpPr>
        <p:grpSpPr>
          <a:xfrm>
            <a:off x="10665362" y="7937948"/>
            <a:ext cx="1520207" cy="414490"/>
            <a:chOff x="-3001233" y="1662995"/>
            <a:chExt cx="1520207" cy="414490"/>
          </a:xfrm>
        </p:grpSpPr>
        <p:sp>
          <p:nvSpPr>
            <p:cNvPr id="8" name="Rectangle 7">
              <a:extLst>
                <a:ext uri="{FF2B5EF4-FFF2-40B4-BE49-F238E27FC236}">
                  <a16:creationId xmlns:a16="http://schemas.microsoft.com/office/drawing/2014/main" id="{FAA3B099-C167-4C62-A3AB-0C2591EA5060}"/>
                </a:ext>
              </a:extLst>
            </p:cNvPr>
            <p:cNvSpPr/>
            <p:nvPr/>
          </p:nvSpPr>
          <p:spPr>
            <a:xfrm>
              <a:off x="-3001232" y="1665312"/>
              <a:ext cx="152020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9" name="TextBox 8">
              <a:extLst>
                <a:ext uri="{FF2B5EF4-FFF2-40B4-BE49-F238E27FC236}">
                  <a16:creationId xmlns:a16="http://schemas.microsoft.com/office/drawing/2014/main" id="{6D9CF87F-C063-4209-9DA2-DC6F832D1834}"/>
                </a:ext>
              </a:extLst>
            </p:cNvPr>
            <p:cNvSpPr txBox="1"/>
            <p:nvPr/>
          </p:nvSpPr>
          <p:spPr>
            <a:xfrm>
              <a:off x="-3001233" y="1662995"/>
              <a:ext cx="152020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rPr>
                <a:t>S2942O</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2162101" y="115116"/>
            <a:ext cx="8680598" cy="1027426"/>
          </a:xfrm>
          <a:prstGeom prst="rect">
            <a:avLst/>
          </a:prstGeom>
        </p:spPr>
        <p:txBody>
          <a:bodyPr>
            <a:normAutofit/>
          </a:bodyPr>
          <a:lstStyle/>
          <a:p>
            <a:pPr lvl="0">
              <a:defRPr sz="1800"/>
            </a:pPr>
            <a:r>
              <a:rPr lang="en-US" sz="6000" dirty="0">
                <a:solidFill>
                  <a:srgbClr val="F2802A"/>
                </a:solidFill>
              </a:rPr>
              <a:t>Additional</a:t>
            </a:r>
            <a:r>
              <a:rPr sz="6000" dirty="0">
                <a:solidFill>
                  <a:srgbClr val="F2802A"/>
                </a:solidFill>
              </a:rPr>
              <a:t> APPLICATIONS</a:t>
            </a:r>
          </a:p>
        </p:txBody>
      </p:sp>
      <p:grpSp>
        <p:nvGrpSpPr>
          <p:cNvPr id="4" name="Group 3">
            <a:extLst>
              <a:ext uri="{FF2B5EF4-FFF2-40B4-BE49-F238E27FC236}">
                <a16:creationId xmlns:a16="http://schemas.microsoft.com/office/drawing/2014/main" id="{9928C8A8-85A4-4029-AB35-F2377786A98F}"/>
              </a:ext>
            </a:extLst>
          </p:cNvPr>
          <p:cNvGrpSpPr/>
          <p:nvPr/>
        </p:nvGrpSpPr>
        <p:grpSpPr>
          <a:xfrm>
            <a:off x="4355847" y="1142542"/>
            <a:ext cx="3941488" cy="5729989"/>
            <a:chOff x="165100" y="2227094"/>
            <a:chExt cx="3936780" cy="5689939"/>
          </a:xfrm>
        </p:grpSpPr>
        <p:pic>
          <p:nvPicPr>
            <p:cNvPr id="135" name="pasted-image.png"/>
            <p:cNvPicPr/>
            <p:nvPr/>
          </p:nvPicPr>
          <p:blipFill rotWithShape="1">
            <a:blip r:embed="rId2" cstate="screen">
              <a:extLst>
                <a:ext uri="{28A0092B-C50C-407E-A947-70E740481C1C}">
                  <a14:useLocalDpi xmlns:a14="http://schemas.microsoft.com/office/drawing/2010/main"/>
                </a:ext>
              </a:extLst>
            </a:blip>
            <a:srcRect t="-1328"/>
            <a:stretch/>
          </p:blipFill>
          <p:spPr>
            <a:xfrm>
              <a:off x="165100" y="2227094"/>
              <a:ext cx="3936780" cy="5635527"/>
            </a:xfrm>
            <a:prstGeom prst="rect">
              <a:avLst/>
            </a:prstGeom>
            <a:ln w="12700">
              <a:miter lim="400000"/>
            </a:ln>
          </p:spPr>
        </p:pic>
        <p:sp>
          <p:nvSpPr>
            <p:cNvPr id="138" name="Shape 138"/>
            <p:cNvSpPr/>
            <p:nvPr/>
          </p:nvSpPr>
          <p:spPr>
            <a:xfrm>
              <a:off x="1029516" y="7265032"/>
              <a:ext cx="2356801" cy="652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sz="3600" dirty="0">
                  <a:solidFill>
                    <a:schemeClr val="bg1"/>
                  </a:solidFill>
                </a:rPr>
                <a:t>Mud Room</a:t>
              </a:r>
            </a:p>
          </p:txBody>
        </p:sp>
      </p:grpSp>
      <p:sp>
        <p:nvSpPr>
          <p:cNvPr id="9" name="Rectangle 8"/>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478"/>
          <a:stretch/>
        </p:blipFill>
        <p:spPr>
          <a:xfrm>
            <a:off x="0" y="1142542"/>
            <a:ext cx="4355847" cy="5662491"/>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97335" y="1169506"/>
            <a:ext cx="4622800" cy="5635527"/>
          </a:xfrm>
          <a:prstGeom prst="rect">
            <a:avLst/>
          </a:prstGeom>
        </p:spPr>
      </p:pic>
      <p:sp>
        <p:nvSpPr>
          <p:cNvPr id="13" name="Shape 139">
            <a:extLst>
              <a:ext uri="{FF2B5EF4-FFF2-40B4-BE49-F238E27FC236}">
                <a16:creationId xmlns:a16="http://schemas.microsoft.com/office/drawing/2014/main" id="{7E090C18-2077-4514-ADA6-AB73C8F26B24}"/>
              </a:ext>
            </a:extLst>
          </p:cNvPr>
          <p:cNvSpPr/>
          <p:nvPr/>
        </p:nvSpPr>
        <p:spPr>
          <a:xfrm>
            <a:off x="648865" y="6182630"/>
            <a:ext cx="3026471"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lang="en-US" sz="3600" dirty="0">
                <a:solidFill>
                  <a:schemeClr val="bg1"/>
                </a:solidFill>
              </a:rPr>
              <a:t>Hotels &amp; </a:t>
            </a:r>
            <a:r>
              <a:rPr sz="3600" dirty="0">
                <a:solidFill>
                  <a:schemeClr val="bg1"/>
                </a:solidFill>
              </a:rPr>
              <a:t>Spas</a:t>
            </a:r>
          </a:p>
        </p:txBody>
      </p:sp>
      <p:sp>
        <p:nvSpPr>
          <p:cNvPr id="14" name="Shape 140">
            <a:extLst>
              <a:ext uri="{FF2B5EF4-FFF2-40B4-BE49-F238E27FC236}">
                <a16:creationId xmlns:a16="http://schemas.microsoft.com/office/drawing/2014/main" id="{7D16A36B-1134-41E7-93BF-30735C77CF41}"/>
              </a:ext>
            </a:extLst>
          </p:cNvPr>
          <p:cNvSpPr/>
          <p:nvPr/>
        </p:nvSpPr>
        <p:spPr>
          <a:xfrm>
            <a:off x="9226873" y="6183403"/>
            <a:ext cx="3129062"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lang="en-US" sz="3600" dirty="0">
                <a:solidFill>
                  <a:schemeClr val="bg1"/>
                </a:solidFill>
              </a:rPr>
              <a:t>Laundry Room</a:t>
            </a:r>
            <a:endParaRPr sz="3600" dirty="0">
              <a:solidFill>
                <a:schemeClr val="bg1"/>
              </a:solidFill>
            </a:endParaRPr>
          </a:p>
        </p:txBody>
      </p:sp>
      <p:sp>
        <p:nvSpPr>
          <p:cNvPr id="16" name="Shape 128">
            <a:extLst>
              <a:ext uri="{FF2B5EF4-FFF2-40B4-BE49-F238E27FC236}">
                <a16:creationId xmlns:a16="http://schemas.microsoft.com/office/drawing/2014/main" id="{E9D4D9AE-DDFE-4EB1-8205-260A1CEEE4DC}"/>
              </a:ext>
            </a:extLst>
          </p:cNvPr>
          <p:cNvSpPr>
            <a:spLocks noGrp="1"/>
          </p:cNvSpPr>
          <p:nvPr>
            <p:ph type="body" idx="1"/>
          </p:nvPr>
        </p:nvSpPr>
        <p:spPr>
          <a:xfrm>
            <a:off x="0" y="6939623"/>
            <a:ext cx="5783949" cy="1955385"/>
          </a:xfrm>
          <a:prstGeom prst="rect">
            <a:avLst/>
          </a:prstGeom>
        </p:spPr>
        <p:txBody>
          <a:bodyPr numCol="2" spcCol="349885">
            <a:noAutofit/>
          </a:bodyPr>
          <a:lstStyle/>
          <a:p>
            <a:pPr lvl="1">
              <a:spcBef>
                <a:spcPts val="1700"/>
              </a:spcBef>
              <a:defRPr sz="1800"/>
            </a:pPr>
            <a:r>
              <a:rPr lang="en-US" sz="1800" i="1" dirty="0"/>
              <a:t>Laundry Room</a:t>
            </a:r>
          </a:p>
          <a:p>
            <a:pPr lvl="1">
              <a:spcBef>
                <a:spcPts val="1700"/>
              </a:spcBef>
              <a:defRPr sz="1800"/>
            </a:pPr>
            <a:r>
              <a:rPr lang="en-US" sz="1800" i="1" dirty="0"/>
              <a:t>Mudroom</a:t>
            </a:r>
          </a:p>
          <a:p>
            <a:pPr lvl="1">
              <a:spcBef>
                <a:spcPts val="1700"/>
              </a:spcBef>
              <a:defRPr sz="1800"/>
            </a:pPr>
            <a:r>
              <a:rPr lang="en-US" sz="1800" i="1" dirty="0"/>
              <a:t>Pool</a:t>
            </a:r>
          </a:p>
          <a:p>
            <a:pPr lvl="1">
              <a:spcBef>
                <a:spcPts val="1700"/>
              </a:spcBef>
              <a:defRPr sz="1800"/>
            </a:pPr>
            <a:r>
              <a:rPr lang="en-US" sz="1800" i="1" dirty="0"/>
              <a:t>S</a:t>
            </a:r>
            <a:r>
              <a:rPr sz="1800" i="1" dirty="0"/>
              <a:t>auna</a:t>
            </a:r>
            <a:r>
              <a:rPr lang="en-US" sz="1800" i="1" dirty="0"/>
              <a:t>/Spa</a:t>
            </a:r>
          </a:p>
          <a:p>
            <a:pPr lvl="1">
              <a:spcBef>
                <a:spcPts val="1700"/>
              </a:spcBef>
              <a:defRPr sz="1800"/>
            </a:pPr>
            <a:r>
              <a:rPr lang="en-US" sz="1800" i="1" dirty="0"/>
              <a:t>B</a:t>
            </a:r>
            <a:r>
              <a:rPr sz="1800" i="1" dirty="0"/>
              <a:t>asement</a:t>
            </a:r>
            <a:r>
              <a:rPr lang="en-US" sz="1800" i="1" dirty="0"/>
              <a:t>/Garage</a:t>
            </a:r>
            <a:endParaRPr sz="1800" i="1" dirty="0"/>
          </a:p>
          <a:p>
            <a:pPr lvl="1">
              <a:spcBef>
                <a:spcPts val="1700"/>
              </a:spcBef>
              <a:defRPr sz="1800"/>
            </a:pPr>
            <a:r>
              <a:rPr lang="en-US" sz="1800" i="1" dirty="0"/>
              <a:t>B</a:t>
            </a:r>
            <a:r>
              <a:rPr sz="1800" i="1" dirty="0"/>
              <a:t>oat</a:t>
            </a:r>
            <a:endParaRPr lang="en-US" sz="1800" i="1" dirty="0"/>
          </a:p>
          <a:p>
            <a:pPr lvl="1">
              <a:spcBef>
                <a:spcPts val="1700"/>
              </a:spcBef>
              <a:defRPr sz="1800"/>
            </a:pPr>
            <a:r>
              <a:rPr lang="en-US" sz="1800" i="1" dirty="0"/>
              <a:t>Nursery</a:t>
            </a:r>
          </a:p>
          <a:p>
            <a:pPr lvl="1">
              <a:spcBef>
                <a:spcPts val="1700"/>
              </a:spcBef>
              <a:defRPr sz="1800"/>
            </a:pPr>
            <a:r>
              <a:rPr lang="en-US" sz="1800" i="1" dirty="0"/>
              <a:t>Hotel</a:t>
            </a:r>
            <a:endParaRPr sz="1800" i="1" dirty="0"/>
          </a:p>
        </p:txBody>
      </p:sp>
      <p:sp>
        <p:nvSpPr>
          <p:cNvPr id="17" name="Shape 132">
            <a:extLst>
              <a:ext uri="{FF2B5EF4-FFF2-40B4-BE49-F238E27FC236}">
                <a16:creationId xmlns:a16="http://schemas.microsoft.com/office/drawing/2014/main" id="{00F1EBAE-45B8-45E3-B2A0-9C2E06967E71}"/>
              </a:ext>
            </a:extLst>
          </p:cNvPr>
          <p:cNvSpPr/>
          <p:nvPr/>
        </p:nvSpPr>
        <p:spPr>
          <a:xfrm>
            <a:off x="5783949" y="6805033"/>
            <a:ext cx="7136186" cy="219926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marL="444500" lvl="1" indent="0" algn="l">
              <a:spcBef>
                <a:spcPts val="1700"/>
              </a:spcBef>
              <a:buSzPct val="75000"/>
              <a:defRPr sz="1800"/>
            </a:pPr>
            <a:r>
              <a:rPr lang="en-US" sz="1700" b="1" dirty="0"/>
              <a:t>Additional benefits</a:t>
            </a:r>
            <a:r>
              <a:rPr lang="en-US" sz="1400" dirty="0"/>
              <a:t>:</a:t>
            </a:r>
          </a:p>
          <a:p>
            <a:pPr marL="716138" lvl="1" indent="-271638" algn="l">
              <a:spcBef>
                <a:spcPts val="1700"/>
              </a:spcBef>
              <a:buSzPct val="75000"/>
              <a:buChar char="•"/>
              <a:defRPr sz="1800"/>
            </a:pPr>
            <a:r>
              <a:rPr lang="en-US" sz="1400" dirty="0"/>
              <a:t>Provide radiant heat to warm colder rooms </a:t>
            </a:r>
            <a:endParaRPr sz="1400" dirty="0"/>
          </a:p>
          <a:p>
            <a:pPr marL="716138" lvl="1" indent="-271638" algn="l">
              <a:spcBef>
                <a:spcPts val="1700"/>
              </a:spcBef>
              <a:buSzPct val="75000"/>
              <a:buChar char="•"/>
              <a:defRPr sz="1800"/>
            </a:pPr>
            <a:r>
              <a:rPr sz="1400" dirty="0"/>
              <a:t>Can offer a form a mold prevention for interior rooms with </a:t>
            </a:r>
            <a:r>
              <a:rPr lang="en-US" sz="1400" dirty="0"/>
              <a:t>poor or no</a:t>
            </a:r>
            <a:r>
              <a:rPr sz="1400" dirty="0"/>
              <a:t> ventilation</a:t>
            </a:r>
            <a:r>
              <a:rPr lang="en-US" sz="1400" dirty="0"/>
              <a:t> by burning off excess humidity</a:t>
            </a:r>
          </a:p>
          <a:p>
            <a:pPr marL="716138" lvl="1" indent="-271638" algn="l">
              <a:spcBef>
                <a:spcPts val="1700"/>
              </a:spcBef>
              <a:buSzPct val="75000"/>
              <a:buChar char="•"/>
              <a:defRPr sz="1800"/>
            </a:pPr>
            <a:r>
              <a:rPr lang="en-US" sz="1400" dirty="0"/>
              <a:t>Can be used as a drying rack for delicates, linens, bathing/wet suits, or ski gear</a:t>
            </a:r>
          </a:p>
          <a:p>
            <a:pPr marL="716138" lvl="1" indent="-271638" algn="l">
              <a:spcBef>
                <a:spcPts val="1700"/>
              </a:spcBef>
              <a:buSzPct val="75000"/>
              <a:buChar char="•"/>
              <a:defRPr sz="1800"/>
            </a:pPr>
            <a:r>
              <a:rPr lang="en-US" sz="1400" dirty="0"/>
              <a:t>Warm blankets, pajamas, jackets, baby onesies, etc.</a:t>
            </a:r>
            <a:endParaRPr sz="14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xfrm>
            <a:off x="952500" y="177800"/>
            <a:ext cx="11099800" cy="1384300"/>
          </a:xfrm>
          <a:prstGeom prst="rect">
            <a:avLst/>
          </a:prstGeom>
        </p:spPr>
        <p:txBody>
          <a:bodyPr/>
          <a:lstStyle/>
          <a:p>
            <a:pPr lvl="0">
              <a:defRPr sz="1800"/>
            </a:pPr>
            <a:r>
              <a:rPr sz="8000" dirty="0">
                <a:solidFill>
                  <a:srgbClr val="F2802A"/>
                </a:solidFill>
              </a:rPr>
              <a:t>Heating Time</a:t>
            </a:r>
            <a:r>
              <a:rPr lang="en-US" sz="8000" dirty="0">
                <a:solidFill>
                  <a:srgbClr val="F2802A"/>
                </a:solidFill>
              </a:rPr>
              <a:t> &amp; Technology</a:t>
            </a:r>
            <a:endParaRPr sz="8000" dirty="0">
              <a:solidFill>
                <a:srgbClr val="F2802A"/>
              </a:solidFill>
            </a:endParaRPr>
          </a:p>
        </p:txBody>
      </p:sp>
      <p:sp>
        <p:nvSpPr>
          <p:cNvPr id="174" name="Shape 174"/>
          <p:cNvSpPr>
            <a:spLocks noGrp="1"/>
          </p:cNvSpPr>
          <p:nvPr>
            <p:ph type="body" idx="1"/>
          </p:nvPr>
        </p:nvSpPr>
        <p:spPr>
          <a:xfrm>
            <a:off x="444499" y="1612898"/>
            <a:ext cx="12115801" cy="6350813"/>
          </a:xfrm>
          <a:prstGeom prst="rect">
            <a:avLst/>
          </a:prstGeom>
        </p:spPr>
        <p:txBody>
          <a:bodyPr>
            <a:normAutofit fontScale="92500" lnSpcReduction="20000"/>
          </a:bodyPr>
          <a:lstStyle/>
          <a:p>
            <a:pPr marL="0" lvl="0" indent="0" defTabSz="531622">
              <a:spcBef>
                <a:spcPts val="3800"/>
              </a:spcBef>
              <a:buNone/>
              <a:defRPr sz="1800"/>
            </a:pPr>
            <a:r>
              <a:rPr lang="en-US" sz="2200" dirty="0"/>
              <a:t>There are 2 main technologies electric heated towel racks utilize</a:t>
            </a:r>
          </a:p>
          <a:p>
            <a:pPr defTabSz="531622">
              <a:spcBef>
                <a:spcPts val="3800"/>
              </a:spcBef>
              <a:defRPr sz="1800"/>
            </a:pPr>
            <a:r>
              <a:rPr lang="en-US" sz="1800" b="1" dirty="0"/>
              <a:t>Dry Element (DE) Technology </a:t>
            </a:r>
            <a:r>
              <a:rPr lang="en-US" sz="1800" dirty="0"/>
              <a:t>- units have a wire cable run through all </a:t>
            </a:r>
            <a:r>
              <a:rPr lang="en-US" sz="1800" i="1" dirty="0"/>
              <a:t>vertical</a:t>
            </a:r>
            <a:r>
              <a:rPr lang="en-US" sz="1800" dirty="0"/>
              <a:t> &amp; </a:t>
            </a:r>
            <a:r>
              <a:rPr lang="en-US" sz="1800" i="1" dirty="0"/>
              <a:t>horizontal</a:t>
            </a:r>
            <a:r>
              <a:rPr lang="en-US" sz="1800" dirty="0"/>
              <a:t> bars. Many competitors only heat the horizontal bars.</a:t>
            </a:r>
          </a:p>
          <a:p>
            <a:pPr lvl="1" defTabSz="531622">
              <a:spcBef>
                <a:spcPts val="3800"/>
              </a:spcBef>
              <a:defRPr sz="1800"/>
            </a:pPr>
            <a:r>
              <a:rPr lang="en-US" sz="1800" dirty="0"/>
              <a:t>Pros: Fast heat up time – only 10 to 15min with heat starting in as little as 5min</a:t>
            </a:r>
          </a:p>
          <a:p>
            <a:pPr marL="848995" lvl="1" indent="-404495" defTabSz="531622">
              <a:spcBef>
                <a:spcPts val="3800"/>
              </a:spcBef>
              <a:defRPr sz="1800"/>
            </a:pPr>
            <a:r>
              <a:rPr lang="en-US" sz="1800" dirty="0"/>
              <a:t>Cons: Heating cables cannot be repaired or replaced</a:t>
            </a:r>
          </a:p>
          <a:p>
            <a:pPr marL="848995" lvl="1" indent="-404495" defTabSz="531622">
              <a:spcBef>
                <a:spcPts val="3800"/>
              </a:spcBef>
              <a:defRPr sz="1800"/>
            </a:pPr>
            <a:r>
              <a:rPr lang="en-US" sz="1800" dirty="0"/>
              <a:t>Collections: Sirio, Quadro, </a:t>
            </a:r>
            <a:r>
              <a:rPr lang="en-US" sz="1800" dirty="0" err="1"/>
              <a:t>Antus</a:t>
            </a:r>
            <a:r>
              <a:rPr lang="en-US" sz="1800" dirty="0"/>
              <a:t>, Vega, Radiant, Solo &amp; Swivel</a:t>
            </a:r>
          </a:p>
          <a:p>
            <a:pPr marL="404495" indent="-404495" defTabSz="531622">
              <a:spcBef>
                <a:spcPts val="3800"/>
              </a:spcBef>
              <a:defRPr sz="1800"/>
            </a:pPr>
            <a:r>
              <a:rPr lang="en-US" sz="1800" b="1" dirty="0"/>
              <a:t>Liquid Filled (LF) technology </a:t>
            </a:r>
            <a:r>
              <a:rPr lang="en-US" sz="1800" dirty="0"/>
              <a:t>- Units are filled with a glycol-water solution. A heating element heats the liquid which heats the bars. </a:t>
            </a:r>
          </a:p>
          <a:p>
            <a:pPr marL="848995" lvl="1" indent="-404495" defTabSz="531622">
              <a:spcBef>
                <a:spcPts val="3800"/>
              </a:spcBef>
              <a:defRPr sz="1800"/>
            </a:pPr>
            <a:r>
              <a:rPr lang="en-US" sz="1800" dirty="0"/>
              <a:t>Pros: Heating element can be replaced if it fails; entire unit </a:t>
            </a:r>
            <a:r>
              <a:rPr lang="en-US" sz="1800" i="1" dirty="0"/>
              <a:t>does not </a:t>
            </a:r>
            <a:r>
              <a:rPr lang="en-US" sz="1800" dirty="0"/>
              <a:t>need to be replaced</a:t>
            </a:r>
          </a:p>
          <a:p>
            <a:pPr marL="848995" lvl="1" indent="-404495" defTabSz="531622">
              <a:spcBef>
                <a:spcPts val="3800"/>
              </a:spcBef>
              <a:defRPr sz="1800"/>
            </a:pPr>
            <a:r>
              <a:rPr lang="en-US" sz="1800" dirty="0"/>
              <a:t>Cons: Longer heat up times – range from 15 to 45min depending on the size of the unit</a:t>
            </a:r>
          </a:p>
          <a:p>
            <a:pPr marL="848995" lvl="1" indent="-404495" defTabSz="531622">
              <a:spcBef>
                <a:spcPts val="3800"/>
              </a:spcBef>
              <a:defRPr sz="1800"/>
            </a:pPr>
            <a:r>
              <a:rPr lang="en-US" sz="1800" dirty="0"/>
              <a:t>Collections: Jeeves &amp; Traditional</a:t>
            </a:r>
          </a:p>
        </p:txBody>
      </p:sp>
      <p:sp>
        <p:nvSpPr>
          <p:cNvPr id="175" name="Shape 175"/>
          <p:cNvSpPr/>
          <p:nvPr/>
        </p:nvSpPr>
        <p:spPr>
          <a:xfrm>
            <a:off x="531628" y="8440475"/>
            <a:ext cx="11520672" cy="3488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spcBef>
                <a:spcPts val="1700"/>
              </a:spcBef>
              <a:buSzPct val="75000"/>
              <a:defRPr sz="1800"/>
            </a:pPr>
            <a:r>
              <a:rPr sz="1600" dirty="0"/>
              <a:t>Temperature/Size of the room</a:t>
            </a:r>
            <a:r>
              <a:rPr lang="en-US" sz="1600" dirty="0"/>
              <a:t>                           </a:t>
            </a:r>
            <a:r>
              <a:rPr sz="1600" dirty="0"/>
              <a:t>Install location relative to vents</a:t>
            </a:r>
            <a:r>
              <a:rPr lang="en-US" sz="1600" dirty="0"/>
              <a:t>                           </a:t>
            </a:r>
            <a:r>
              <a:rPr sz="1600" dirty="0"/>
              <a:t>Insulation of nearby windows/doors</a:t>
            </a:r>
          </a:p>
        </p:txBody>
      </p:sp>
      <p:sp>
        <p:nvSpPr>
          <p:cNvPr id="5" name="Rectangle 4"/>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sp>
        <p:nvSpPr>
          <p:cNvPr id="2" name="TextBox 1">
            <a:extLst>
              <a:ext uri="{FF2B5EF4-FFF2-40B4-BE49-F238E27FC236}">
                <a16:creationId xmlns:a16="http://schemas.microsoft.com/office/drawing/2014/main" id="{C72B13F5-01F1-4AE4-91A1-2F4502CE95D4}"/>
              </a:ext>
            </a:extLst>
          </p:cNvPr>
          <p:cNvSpPr txBox="1"/>
          <p:nvPr/>
        </p:nvSpPr>
        <p:spPr>
          <a:xfrm>
            <a:off x="266700" y="8028493"/>
            <a:ext cx="1211580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1800" b="1" spc="300" dirty="0">
                <a:latin typeface="Helvetica" panose="020B0604020202030204" pitchFamily="34" charset="0"/>
              </a:rPr>
              <a:t>OTHER EXTERNAL FACTORS THAT INFLUENCE THE HEATING TIME:</a:t>
            </a:r>
            <a:endParaRPr kumimoji="0" lang="en-US" sz="1800" b="1" i="0" u="none" strike="noStrike" cap="none" spc="300" normalizeH="0" baseline="0" dirty="0">
              <a:ln>
                <a:noFill/>
              </a:ln>
              <a:solidFill>
                <a:srgbClr val="000000"/>
              </a:solidFill>
              <a:effectLst/>
              <a:uFillTx/>
              <a:latin typeface="Helvetica" panose="020B0604020202030204" pitchFamily="34" charset="0"/>
              <a:sym typeface="Helvetica Light"/>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p:cNvSpPr>
          <p:nvPr>
            <p:ph type="title"/>
          </p:nvPr>
        </p:nvSpPr>
        <p:spPr>
          <a:xfrm>
            <a:off x="952500" y="177800"/>
            <a:ext cx="11099800" cy="1384300"/>
          </a:xfrm>
          <a:prstGeom prst="rect">
            <a:avLst/>
          </a:prstGeom>
        </p:spPr>
        <p:txBody>
          <a:bodyPr/>
          <a:lstStyle/>
          <a:p>
            <a:pPr lvl="0">
              <a:defRPr sz="1800"/>
            </a:pPr>
            <a:r>
              <a:rPr lang="en-US" sz="8000" dirty="0">
                <a:solidFill>
                  <a:srgbClr val="F2802A"/>
                </a:solidFill>
              </a:rPr>
              <a:t>How to sell Heated towel racks</a:t>
            </a:r>
            <a:endParaRPr sz="8000" dirty="0">
              <a:solidFill>
                <a:srgbClr val="F2802A"/>
              </a:solidFill>
            </a:endParaRPr>
          </a:p>
        </p:txBody>
      </p:sp>
      <p:sp>
        <p:nvSpPr>
          <p:cNvPr id="304" name="Shape 304"/>
          <p:cNvSpPr>
            <a:spLocks noGrp="1"/>
          </p:cNvSpPr>
          <p:nvPr>
            <p:ph type="body" idx="1"/>
          </p:nvPr>
        </p:nvSpPr>
        <p:spPr>
          <a:xfrm>
            <a:off x="444500" y="1673115"/>
            <a:ext cx="5482167" cy="7175500"/>
          </a:xfrm>
          <a:prstGeom prst="rect">
            <a:avLst/>
          </a:prstGeom>
        </p:spPr>
        <p:txBody>
          <a:bodyPr>
            <a:normAutofit/>
          </a:bodyPr>
          <a:lstStyle/>
          <a:p>
            <a:pPr marL="262254" lvl="0" indent="-262254" defTabSz="344677">
              <a:spcBef>
                <a:spcPts val="2400"/>
              </a:spcBef>
              <a:defRPr sz="1800"/>
            </a:pPr>
            <a:r>
              <a:rPr lang="en-US" sz="2124" dirty="0"/>
              <a:t>During a bathroom selection, accessories are usually the last to be picked, leaving minimal budget for these items.</a:t>
            </a:r>
            <a:endParaRPr sz="2124" dirty="0"/>
          </a:p>
          <a:p>
            <a:pPr marL="262254" lvl="0" indent="-262254" defTabSz="344677">
              <a:spcBef>
                <a:spcPts val="2400"/>
              </a:spcBef>
              <a:defRPr sz="1800"/>
            </a:pPr>
            <a:r>
              <a:rPr lang="en-US" sz="2124" dirty="0"/>
              <a:t>In a Primary Bathroom, you need 2x towel bars &amp; 2x robe hooks in most cases</a:t>
            </a:r>
            <a:endParaRPr sz="2124" dirty="0"/>
          </a:p>
          <a:p>
            <a:pPr marL="262254" lvl="0" indent="-262254" defTabSz="344677">
              <a:spcBef>
                <a:spcPts val="2400"/>
              </a:spcBef>
              <a:defRPr sz="1800"/>
            </a:pPr>
            <a:r>
              <a:rPr lang="en-US" sz="2124" dirty="0"/>
              <a:t>Reallocate money spent on towel bars and robe hooks with one towel warmer.</a:t>
            </a:r>
          </a:p>
          <a:p>
            <a:pPr marL="262254" lvl="0" indent="-262254" defTabSz="344677">
              <a:spcBef>
                <a:spcPts val="2400"/>
              </a:spcBef>
              <a:defRPr sz="1800"/>
            </a:pPr>
            <a:r>
              <a:rPr lang="en-US" sz="2124" dirty="0"/>
              <a:t>1 towel warmer replaces all 4 accessories</a:t>
            </a:r>
          </a:p>
          <a:p>
            <a:pPr marL="262254" lvl="0" indent="-262254" defTabSz="344677">
              <a:spcBef>
                <a:spcPts val="2400"/>
              </a:spcBef>
              <a:defRPr sz="1800"/>
            </a:pPr>
            <a:r>
              <a:rPr lang="en-US" sz="2124" dirty="0"/>
              <a:t>Upgrades the bathroom and provides a more luxurious, bathroom oasis.</a:t>
            </a:r>
          </a:p>
          <a:p>
            <a:pPr marL="262254" lvl="0" indent="-262254" defTabSz="344677">
              <a:spcBef>
                <a:spcPts val="2400"/>
              </a:spcBef>
              <a:defRPr sz="1800"/>
            </a:pPr>
            <a:r>
              <a:rPr lang="en-US" sz="2124" dirty="0"/>
              <a:t>Some models can even save money </a:t>
            </a:r>
            <a:endParaRPr sz="2124" dirty="0"/>
          </a:p>
        </p:txBody>
      </p:sp>
      <p:sp>
        <p:nvSpPr>
          <p:cNvPr id="5" name="Rectangle 4"/>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pic>
        <p:nvPicPr>
          <p:cNvPr id="3" name="Picture 2" descr="A large white tub sitting next to a window&#10;&#10;Description automatically generated">
            <a:extLst>
              <a:ext uri="{FF2B5EF4-FFF2-40B4-BE49-F238E27FC236}">
                <a16:creationId xmlns:a16="http://schemas.microsoft.com/office/drawing/2014/main" id="{6E85FEA6-E2AF-4D21-B101-B7F2997D4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2400" y="2035151"/>
            <a:ext cx="6057900" cy="5237560"/>
          </a:xfrm>
          <a:prstGeom prst="rect">
            <a:avLst/>
          </a:prstGeom>
        </p:spPr>
      </p:pic>
      <p:sp>
        <p:nvSpPr>
          <p:cNvPr id="4" name="Rectangle 3">
            <a:extLst>
              <a:ext uri="{FF2B5EF4-FFF2-40B4-BE49-F238E27FC236}">
                <a16:creationId xmlns:a16="http://schemas.microsoft.com/office/drawing/2014/main" id="{D3905690-DE0B-44D0-BC34-F9D5019EEA15}"/>
              </a:ext>
            </a:extLst>
          </p:cNvPr>
          <p:cNvSpPr/>
          <p:nvPr/>
        </p:nvSpPr>
        <p:spPr>
          <a:xfrm>
            <a:off x="7591646" y="3069192"/>
            <a:ext cx="1233377" cy="841256"/>
          </a:xfrm>
          <a:prstGeom prst="rect">
            <a:avLst/>
          </a:prstGeom>
          <a:blipFill dpi="0" rotWithShape="1">
            <a:blip r:embed="rId4">
              <a:alphaModFix amt="20000"/>
            </a:blip>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rPr>
              <a:t>Section 1</a:t>
            </a:r>
          </a:p>
        </p:txBody>
      </p:sp>
      <p:sp>
        <p:nvSpPr>
          <p:cNvPr id="13" name="Rectangle 12">
            <a:extLst>
              <a:ext uri="{FF2B5EF4-FFF2-40B4-BE49-F238E27FC236}">
                <a16:creationId xmlns:a16="http://schemas.microsoft.com/office/drawing/2014/main" id="{86582DE7-8A64-464C-B073-EAC8326CF76B}"/>
              </a:ext>
            </a:extLst>
          </p:cNvPr>
          <p:cNvSpPr/>
          <p:nvPr/>
        </p:nvSpPr>
        <p:spPr>
          <a:xfrm>
            <a:off x="7591646" y="4667814"/>
            <a:ext cx="1233377" cy="841256"/>
          </a:xfrm>
          <a:prstGeom prst="rect">
            <a:avLst/>
          </a:prstGeom>
          <a:blipFill dpi="0" rotWithShape="1">
            <a:blip r:embed="rId4">
              <a:alphaModFix amt="20000"/>
            </a:blip>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rPr>
              <a:t>Section 2</a:t>
            </a:r>
          </a:p>
        </p:txBody>
      </p:sp>
      <p:sp>
        <p:nvSpPr>
          <p:cNvPr id="11" name="TextBox 10">
            <a:extLst>
              <a:ext uri="{FF2B5EF4-FFF2-40B4-BE49-F238E27FC236}">
                <a16:creationId xmlns:a16="http://schemas.microsoft.com/office/drawing/2014/main" id="{F76C06CC-18B8-4D44-A104-EBCEAFC3D595}"/>
              </a:ext>
            </a:extLst>
          </p:cNvPr>
          <p:cNvSpPr txBox="1"/>
          <p:nvPr/>
        </p:nvSpPr>
        <p:spPr>
          <a:xfrm>
            <a:off x="6502400" y="7515980"/>
            <a:ext cx="6057900"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Helvetica Light"/>
                <a:ea typeface="Helvetica Light"/>
                <a:cs typeface="Helvetica Light"/>
                <a:sym typeface="Helvetica Light"/>
              </a:rPr>
              <a:t>There are two sections on this towel warmer to hold 2 towels; the vertical bars double as robe hooks to hold 2 bathrobes</a:t>
            </a:r>
          </a:p>
        </p:txBody>
      </p:sp>
      <p:cxnSp>
        <p:nvCxnSpPr>
          <p:cNvPr id="16" name="Straight Arrow Connector 15">
            <a:extLst>
              <a:ext uri="{FF2B5EF4-FFF2-40B4-BE49-F238E27FC236}">
                <a16:creationId xmlns:a16="http://schemas.microsoft.com/office/drawing/2014/main" id="{4290CB5B-8D38-4991-B0D8-A2B078D38622}"/>
              </a:ext>
            </a:extLst>
          </p:cNvPr>
          <p:cNvCxnSpPr>
            <a:cxnSpLocks/>
          </p:cNvCxnSpPr>
          <p:nvPr/>
        </p:nvCxnSpPr>
        <p:spPr>
          <a:xfrm>
            <a:off x="8463516" y="2259078"/>
            <a:ext cx="723014" cy="615449"/>
          </a:xfrm>
          <a:prstGeom prst="straightConnector1">
            <a:avLst/>
          </a:prstGeom>
          <a:noFill/>
          <a:ln w="254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12E3E46D-F837-4EFD-99B5-3C6B8FAE9629}"/>
              </a:ext>
            </a:extLst>
          </p:cNvPr>
          <p:cNvCxnSpPr/>
          <p:nvPr/>
        </p:nvCxnSpPr>
        <p:spPr>
          <a:xfrm flipH="1">
            <a:off x="7283302" y="2244447"/>
            <a:ext cx="744279" cy="508408"/>
          </a:xfrm>
          <a:prstGeom prst="straightConnector1">
            <a:avLst/>
          </a:prstGeom>
          <a:noFill/>
          <a:ln w="254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20" name="TextBox 19">
            <a:extLst>
              <a:ext uri="{FF2B5EF4-FFF2-40B4-BE49-F238E27FC236}">
                <a16:creationId xmlns:a16="http://schemas.microsoft.com/office/drawing/2014/main" id="{22510651-AE02-4690-87CE-585E3A0382A5}"/>
              </a:ext>
            </a:extLst>
          </p:cNvPr>
          <p:cNvSpPr txBox="1"/>
          <p:nvPr/>
        </p:nvSpPr>
        <p:spPr>
          <a:xfrm>
            <a:off x="7172546" y="1552828"/>
            <a:ext cx="2358804"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dirty="0">
                <a:solidFill>
                  <a:srgbClr val="000000"/>
                </a:solidFill>
              </a:rPr>
              <a:t>Hang bathrobes from top of vertical bars</a:t>
            </a:r>
            <a:endParaRPr kumimoji="0" lang="en-US" sz="1800" b="0" i="0" u="none" strike="noStrike" cap="none" spc="0" normalizeH="0" dirty="0">
              <a:ln>
                <a:noFill/>
              </a:ln>
              <a:solidFill>
                <a:srgbClr val="000000"/>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20713664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xfrm>
            <a:off x="952500" y="3797300"/>
            <a:ext cx="11099800" cy="2159000"/>
          </a:xfrm>
          <a:prstGeom prst="rect">
            <a:avLst/>
          </a:prstGeom>
        </p:spPr>
        <p:txBody>
          <a:bodyPr>
            <a:normAutofit/>
          </a:bodyPr>
          <a:lstStyle/>
          <a:p>
            <a:pPr lvl="0">
              <a:defRPr sz="1800"/>
            </a:pPr>
            <a:r>
              <a:rPr lang="en-US" sz="5400" dirty="0">
                <a:solidFill>
                  <a:srgbClr val="F2802A"/>
                </a:solidFill>
              </a:rPr>
              <a:t>Collections &amp; Accessories</a:t>
            </a:r>
            <a:endParaRPr sz="5400" dirty="0">
              <a:solidFill>
                <a:srgbClr val="F2802A"/>
              </a:solidFill>
            </a:endParaRPr>
          </a:p>
        </p:txBody>
      </p:sp>
      <p:sp>
        <p:nvSpPr>
          <p:cNvPr id="5" name="Rectangle 4"/>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pic>
        <p:nvPicPr>
          <p:cNvPr id="11" name="Picture 10" descr="A room with a sink and a mirror&#10;&#10;Description automatically generated">
            <a:extLst>
              <a:ext uri="{FF2B5EF4-FFF2-40B4-BE49-F238E27FC236}">
                <a16:creationId xmlns:a16="http://schemas.microsoft.com/office/drawing/2014/main" id="{BCA5C935-94D3-4146-AD06-6DC09011D8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992" y="230061"/>
            <a:ext cx="3343791" cy="4179739"/>
          </a:xfrm>
          <a:prstGeom prst="rect">
            <a:avLst/>
          </a:prstGeom>
        </p:spPr>
      </p:pic>
      <p:pic>
        <p:nvPicPr>
          <p:cNvPr id="15" name="Picture 14" descr="A room with a large window&#10;&#10;Description automatically generated">
            <a:extLst>
              <a:ext uri="{FF2B5EF4-FFF2-40B4-BE49-F238E27FC236}">
                <a16:creationId xmlns:a16="http://schemas.microsoft.com/office/drawing/2014/main" id="{DDB3BE3D-93DB-40B2-9335-CD4B09D6CA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301" y="5314783"/>
            <a:ext cx="5801989" cy="3616846"/>
          </a:xfrm>
          <a:prstGeom prst="rect">
            <a:avLst/>
          </a:prstGeom>
        </p:spPr>
      </p:pic>
      <p:pic>
        <p:nvPicPr>
          <p:cNvPr id="17" name="Picture 16" descr="A room with a large mirror&#10;&#10;Description automatically generated">
            <a:extLst>
              <a:ext uri="{FF2B5EF4-FFF2-40B4-BE49-F238E27FC236}">
                <a16:creationId xmlns:a16="http://schemas.microsoft.com/office/drawing/2014/main" id="{1FC9CAE4-D67C-4D34-8F83-EEB87E30CB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5069" y="230060"/>
            <a:ext cx="4179739" cy="4179739"/>
          </a:xfrm>
          <a:prstGeom prst="rect">
            <a:avLst/>
          </a:prstGeom>
        </p:spPr>
      </p:pic>
      <p:pic>
        <p:nvPicPr>
          <p:cNvPr id="23" name="Picture 22" descr="A picture containing indoor, chair, table, sitting&#10;&#10;Description automatically generated">
            <a:extLst>
              <a:ext uri="{FF2B5EF4-FFF2-40B4-BE49-F238E27FC236}">
                <a16:creationId xmlns:a16="http://schemas.microsoft.com/office/drawing/2014/main" id="{C5F1DFF0-C9A5-4C2C-955A-383021F612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25672" y="5285449"/>
            <a:ext cx="3138465" cy="3646180"/>
          </a:xfrm>
          <a:prstGeom prst="rect">
            <a:avLst/>
          </a:prstGeom>
        </p:spPr>
      </p:pic>
      <p:pic>
        <p:nvPicPr>
          <p:cNvPr id="27" name="Picture 26" descr="A blue room&#10;&#10;Description automatically generated">
            <a:extLst>
              <a:ext uri="{FF2B5EF4-FFF2-40B4-BE49-F238E27FC236}">
                <a16:creationId xmlns:a16="http://schemas.microsoft.com/office/drawing/2014/main" id="{FE931165-8432-4E45-AA40-C5116F3B4A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85519" y="5315573"/>
            <a:ext cx="3381135" cy="3616056"/>
          </a:xfrm>
          <a:prstGeom prst="rect">
            <a:avLst/>
          </a:prstGeom>
        </p:spPr>
      </p:pic>
      <p:pic>
        <p:nvPicPr>
          <p:cNvPr id="3" name="Picture 2" descr="A picture containing indoor, wall, bathroom, room&#10;&#10;Description automatically generated">
            <a:extLst>
              <a:ext uri="{FF2B5EF4-FFF2-40B4-BE49-F238E27FC236}">
                <a16:creationId xmlns:a16="http://schemas.microsoft.com/office/drawing/2014/main" id="{CAA7B8CB-F724-4829-A724-8D24BC871B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60102" y="230061"/>
            <a:ext cx="4681728" cy="4179738"/>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0EFC98-CB52-496F-A832-193F28B974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23495" y="2923641"/>
            <a:ext cx="2779376" cy="3213972"/>
          </a:xfrm>
          <a:prstGeom prst="rect">
            <a:avLst/>
          </a:prstGeom>
        </p:spPr>
      </p:pic>
      <p:pic>
        <p:nvPicPr>
          <p:cNvPr id="7" name="Picture 6" descr="A picture containing indoor, building, wooden, table&#10;&#10;Description automatically generated">
            <a:extLst>
              <a:ext uri="{FF2B5EF4-FFF2-40B4-BE49-F238E27FC236}">
                <a16:creationId xmlns:a16="http://schemas.microsoft.com/office/drawing/2014/main" id="{E525720A-F7A9-4E9A-9100-D652BEC1A8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44119" y="2957332"/>
            <a:ext cx="2787651" cy="3213972"/>
          </a:xfrm>
          <a:prstGeom prst="rect">
            <a:avLst/>
          </a:prstGeom>
        </p:spPr>
      </p:pic>
      <p:sp>
        <p:nvSpPr>
          <p:cNvPr id="46" name="Shape 46"/>
          <p:cNvSpPr>
            <a:spLocks noGrp="1"/>
          </p:cNvSpPr>
          <p:nvPr>
            <p:ph type="title"/>
          </p:nvPr>
        </p:nvSpPr>
        <p:spPr>
          <a:xfrm>
            <a:off x="381000" y="-152400"/>
            <a:ext cx="4977810" cy="1644650"/>
          </a:xfrm>
          <a:prstGeom prst="rect">
            <a:avLst/>
          </a:prstGeom>
        </p:spPr>
        <p:txBody>
          <a:bodyPr>
            <a:normAutofit/>
          </a:bodyPr>
          <a:lstStyle>
            <a:lvl1pPr algn="l"/>
          </a:lstStyle>
          <a:p>
            <a:pPr lvl="0">
              <a:defRPr sz="1800"/>
            </a:pPr>
            <a:r>
              <a:rPr lang="en-US" sz="6600" dirty="0">
                <a:solidFill>
                  <a:srgbClr val="F2802A"/>
                </a:solidFill>
              </a:rPr>
              <a:t>JEEVES COLLECTION</a:t>
            </a:r>
            <a:endParaRPr sz="6600" dirty="0">
              <a:solidFill>
                <a:srgbClr val="F2802A"/>
              </a:solidFill>
            </a:endParaRPr>
          </a:p>
        </p:txBody>
      </p:sp>
      <p:sp>
        <p:nvSpPr>
          <p:cNvPr id="47" name="Shape 47"/>
          <p:cNvSpPr>
            <a:spLocks noGrp="1"/>
          </p:cNvSpPr>
          <p:nvPr>
            <p:ph type="body" idx="1"/>
          </p:nvPr>
        </p:nvSpPr>
        <p:spPr>
          <a:xfrm>
            <a:off x="381000" y="1531088"/>
            <a:ext cx="6826250" cy="7473212"/>
          </a:xfrm>
          <a:prstGeom prst="rect">
            <a:avLst/>
          </a:prstGeom>
        </p:spPr>
        <p:txBody>
          <a:bodyPr>
            <a:normAutofit fontScale="47500" lnSpcReduction="20000"/>
          </a:bodyPr>
          <a:lstStyle/>
          <a:p>
            <a:pPr>
              <a:spcBef>
                <a:spcPts val="4200"/>
              </a:spcBef>
              <a:buSzTx/>
              <a:defRPr sz="1800"/>
            </a:pPr>
            <a:r>
              <a:rPr lang="en-US" sz="3600" dirty="0"/>
              <a:t>Made in South Africa with Italian made heating elements</a:t>
            </a:r>
          </a:p>
          <a:p>
            <a:pPr>
              <a:spcBef>
                <a:spcPts val="4200"/>
              </a:spcBef>
              <a:buSzTx/>
              <a:defRPr sz="1800"/>
            </a:pPr>
            <a:r>
              <a:rPr lang="en-US" sz="3600" dirty="0"/>
              <a:t>Heat up time: 15 to 45min depending on size of unit</a:t>
            </a:r>
          </a:p>
          <a:p>
            <a:pPr>
              <a:spcBef>
                <a:spcPts val="4200"/>
              </a:spcBef>
              <a:buSzTx/>
              <a:defRPr sz="1800"/>
            </a:pPr>
            <a:r>
              <a:rPr lang="en-US" sz="3600" dirty="0"/>
              <a:t>Liquid filled heating technology - replaceable heating element</a:t>
            </a:r>
          </a:p>
          <a:p>
            <a:pPr>
              <a:spcBef>
                <a:spcPts val="4200"/>
              </a:spcBef>
              <a:buSzTx/>
              <a:defRPr sz="1800"/>
            </a:pPr>
            <a:r>
              <a:rPr lang="en-US" sz="3600" dirty="0"/>
              <a:t>UL-certified “Wet-rated Upgrade Kit” available – install in wet areas, above bathtub or in a shower room.</a:t>
            </a:r>
          </a:p>
          <a:p>
            <a:pPr>
              <a:spcBef>
                <a:spcPts val="4200"/>
              </a:spcBef>
              <a:buSzTx/>
              <a:defRPr sz="1800"/>
            </a:pPr>
            <a:r>
              <a:rPr lang="en-US" sz="3600" dirty="0"/>
              <a:t>Made of 304 Stainless Steel</a:t>
            </a:r>
          </a:p>
          <a:p>
            <a:pPr>
              <a:spcBef>
                <a:spcPts val="4200"/>
              </a:spcBef>
              <a:buSzTx/>
              <a:defRPr sz="1800"/>
            </a:pPr>
            <a:r>
              <a:rPr lang="en-US" sz="3600" dirty="0"/>
              <a:t>Stocked Finishes: Brushed, Polished, Matte Black, ORB &amp; White</a:t>
            </a:r>
          </a:p>
          <a:p>
            <a:pPr>
              <a:spcBef>
                <a:spcPts val="4200"/>
              </a:spcBef>
              <a:buSzTx/>
              <a:defRPr sz="1800"/>
            </a:pPr>
            <a:r>
              <a:rPr lang="en-US" sz="3600" dirty="0"/>
              <a:t>10 year warranty (2 years on element) </a:t>
            </a:r>
          </a:p>
          <a:p>
            <a:pPr>
              <a:spcBef>
                <a:spcPts val="4200"/>
              </a:spcBef>
              <a:buSzTx/>
              <a:defRPr sz="1800"/>
            </a:pPr>
            <a:r>
              <a:rPr lang="en-US" sz="3600" dirty="0"/>
              <a:t>Temperature Range: 145 - 154F</a:t>
            </a:r>
          </a:p>
          <a:p>
            <a:pPr>
              <a:spcBef>
                <a:spcPts val="4200"/>
              </a:spcBef>
              <a:buSzTx/>
              <a:defRPr sz="1800"/>
            </a:pPr>
            <a:r>
              <a:rPr lang="en-US" sz="3600" dirty="0"/>
              <a:t>Separate switch or timer required - can be integrated with unit using double gang plate</a:t>
            </a:r>
          </a:p>
          <a:p>
            <a:pPr>
              <a:spcBef>
                <a:spcPts val="4200"/>
              </a:spcBef>
              <a:buSzTx/>
              <a:defRPr sz="1800"/>
            </a:pPr>
            <a:r>
              <a:rPr lang="en-US" sz="3600" dirty="0"/>
              <a:t>Left hand electrical &amp; special order sizes available </a:t>
            </a:r>
          </a:p>
        </p:txBody>
      </p:sp>
      <p:sp>
        <p:nvSpPr>
          <p:cNvPr id="9" name="Rectangle 8"/>
          <p:cNvSpPr/>
          <p:nvPr/>
        </p:nvSpPr>
        <p:spPr>
          <a:xfrm>
            <a:off x="0" y="9004300"/>
            <a:ext cx="13004800" cy="731520"/>
          </a:xfrm>
          <a:prstGeom prst="rect">
            <a:avLst/>
          </a:prstGeom>
          <a:solidFill>
            <a:srgbClr val="2E322A"/>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33001" y="9069081"/>
            <a:ext cx="2887134" cy="601958"/>
          </a:xfrm>
          <a:prstGeom prst="rect">
            <a:avLst/>
          </a:prstGeom>
        </p:spPr>
      </p:pic>
      <p:pic>
        <p:nvPicPr>
          <p:cNvPr id="3" name="Picture 2" descr="A white sink and a mirror&#10;&#10;Description automatically generated">
            <a:extLst>
              <a:ext uri="{FF2B5EF4-FFF2-40B4-BE49-F238E27FC236}">
                <a16:creationId xmlns:a16="http://schemas.microsoft.com/office/drawing/2014/main" id="{BFD802D2-4143-4956-8A05-C0650F8688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39516" y="6137613"/>
            <a:ext cx="5563356" cy="2566468"/>
          </a:xfrm>
          <a:prstGeom prst="rect">
            <a:avLst/>
          </a:prstGeom>
        </p:spPr>
      </p:pic>
      <p:pic>
        <p:nvPicPr>
          <p:cNvPr id="11" name="Picture 10" descr="A picture containing indoor, white, sitting, sink&#10;&#10;Description automatically generated">
            <a:extLst>
              <a:ext uri="{FF2B5EF4-FFF2-40B4-BE49-F238E27FC236}">
                <a16:creationId xmlns:a16="http://schemas.microsoft.com/office/drawing/2014/main" id="{80DEB729-48CB-49FD-82DF-E6338C8D5AD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44119" y="124336"/>
            <a:ext cx="5558752" cy="2832995"/>
          </a:xfrm>
          <a:prstGeom prst="rect">
            <a:avLst/>
          </a:prstGeom>
        </p:spPr>
      </p:pic>
      <p:grpSp>
        <p:nvGrpSpPr>
          <p:cNvPr id="12" name="Group 11">
            <a:extLst>
              <a:ext uri="{FF2B5EF4-FFF2-40B4-BE49-F238E27FC236}">
                <a16:creationId xmlns:a16="http://schemas.microsoft.com/office/drawing/2014/main" id="{D28FFC78-8BBC-4C4E-A807-4A2F5840CE35}"/>
              </a:ext>
            </a:extLst>
          </p:cNvPr>
          <p:cNvGrpSpPr/>
          <p:nvPr/>
        </p:nvGrpSpPr>
        <p:grpSpPr>
          <a:xfrm>
            <a:off x="7344120" y="2546734"/>
            <a:ext cx="897356" cy="412173"/>
            <a:chOff x="-3001232" y="1665312"/>
            <a:chExt cx="897356" cy="412173"/>
          </a:xfrm>
        </p:grpSpPr>
        <p:sp>
          <p:nvSpPr>
            <p:cNvPr id="13" name="Rectangle 12">
              <a:extLst>
                <a:ext uri="{FF2B5EF4-FFF2-40B4-BE49-F238E27FC236}">
                  <a16:creationId xmlns:a16="http://schemas.microsoft.com/office/drawing/2014/main" id="{B32E86F2-2C55-4566-99A8-1E7F169074D7}"/>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4" name="TextBox 13">
              <a:extLst>
                <a:ext uri="{FF2B5EF4-FFF2-40B4-BE49-F238E27FC236}">
                  <a16:creationId xmlns:a16="http://schemas.microsoft.com/office/drawing/2014/main" id="{311FD7FB-E6E9-4728-B661-81FCDC910F2D}"/>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DCP</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15" name="Group 14">
            <a:extLst>
              <a:ext uri="{FF2B5EF4-FFF2-40B4-BE49-F238E27FC236}">
                <a16:creationId xmlns:a16="http://schemas.microsoft.com/office/drawing/2014/main" id="{D02693C6-E89A-4FFC-8D8F-9A9AA3F4EE27}"/>
              </a:ext>
            </a:extLst>
          </p:cNvPr>
          <p:cNvGrpSpPr/>
          <p:nvPr/>
        </p:nvGrpSpPr>
        <p:grpSpPr>
          <a:xfrm>
            <a:off x="7339516" y="5725440"/>
            <a:ext cx="897356" cy="412173"/>
            <a:chOff x="-3001232" y="1665312"/>
            <a:chExt cx="897356" cy="412173"/>
          </a:xfrm>
        </p:grpSpPr>
        <p:sp>
          <p:nvSpPr>
            <p:cNvPr id="16" name="Rectangle 15">
              <a:extLst>
                <a:ext uri="{FF2B5EF4-FFF2-40B4-BE49-F238E27FC236}">
                  <a16:creationId xmlns:a16="http://schemas.microsoft.com/office/drawing/2014/main" id="{BAF424AA-0815-4B57-BD26-DA5DCCF3AB33}"/>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7" name="TextBox 16">
              <a:extLst>
                <a:ext uri="{FF2B5EF4-FFF2-40B4-BE49-F238E27FC236}">
                  <a16:creationId xmlns:a16="http://schemas.microsoft.com/office/drawing/2014/main" id="{BCF75905-C37C-47FE-9C14-6FAE81D54596}"/>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JSW</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18" name="Group 17">
            <a:extLst>
              <a:ext uri="{FF2B5EF4-FFF2-40B4-BE49-F238E27FC236}">
                <a16:creationId xmlns:a16="http://schemas.microsoft.com/office/drawing/2014/main" id="{7ED3EFAB-5E52-4EE3-9A48-B53BE2EADE3A}"/>
              </a:ext>
            </a:extLst>
          </p:cNvPr>
          <p:cNvGrpSpPr/>
          <p:nvPr/>
        </p:nvGrpSpPr>
        <p:grpSpPr>
          <a:xfrm>
            <a:off x="10131770" y="5727128"/>
            <a:ext cx="897356" cy="412173"/>
            <a:chOff x="-3001232" y="1665312"/>
            <a:chExt cx="897356" cy="412173"/>
          </a:xfrm>
        </p:grpSpPr>
        <p:sp>
          <p:nvSpPr>
            <p:cNvPr id="19" name="Rectangle 18">
              <a:extLst>
                <a:ext uri="{FF2B5EF4-FFF2-40B4-BE49-F238E27FC236}">
                  <a16:creationId xmlns:a16="http://schemas.microsoft.com/office/drawing/2014/main" id="{2A760096-A91A-4170-9BD6-FEB21E2D21CC}"/>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0" name="TextBox 19">
              <a:extLst>
                <a:ext uri="{FF2B5EF4-FFF2-40B4-BE49-F238E27FC236}">
                  <a16:creationId xmlns:a16="http://schemas.microsoft.com/office/drawing/2014/main" id="{10065FA7-2B27-4D4B-BDBA-AEE5760B5E5E}"/>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ASMB</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grpSp>
        <p:nvGrpSpPr>
          <p:cNvPr id="21" name="Group 20">
            <a:extLst>
              <a:ext uri="{FF2B5EF4-FFF2-40B4-BE49-F238E27FC236}">
                <a16:creationId xmlns:a16="http://schemas.microsoft.com/office/drawing/2014/main" id="{497BB802-F411-43CD-839A-986C88EC4FDA}"/>
              </a:ext>
            </a:extLst>
          </p:cNvPr>
          <p:cNvGrpSpPr/>
          <p:nvPr/>
        </p:nvGrpSpPr>
        <p:grpSpPr>
          <a:xfrm>
            <a:off x="7344120" y="8291908"/>
            <a:ext cx="897356" cy="412173"/>
            <a:chOff x="-3001232" y="1665312"/>
            <a:chExt cx="897356" cy="412173"/>
          </a:xfrm>
        </p:grpSpPr>
        <p:sp>
          <p:nvSpPr>
            <p:cNvPr id="22" name="Rectangle 21">
              <a:extLst>
                <a:ext uri="{FF2B5EF4-FFF2-40B4-BE49-F238E27FC236}">
                  <a16:creationId xmlns:a16="http://schemas.microsoft.com/office/drawing/2014/main" id="{2152A547-9FAC-47D7-8F46-21A9205E70F7}"/>
                </a:ext>
              </a:extLst>
            </p:cNvPr>
            <p:cNvSpPr/>
            <p:nvPr/>
          </p:nvSpPr>
          <p:spPr>
            <a:xfrm>
              <a:off x="-3001232" y="1665312"/>
              <a:ext cx="897356" cy="412173"/>
            </a:xfrm>
            <a:prstGeom prst="rect">
              <a:avLst/>
            </a:prstGeom>
            <a:solidFill>
              <a:srgbClr val="EF802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3" name="TextBox 22">
              <a:extLst>
                <a:ext uri="{FF2B5EF4-FFF2-40B4-BE49-F238E27FC236}">
                  <a16:creationId xmlns:a16="http://schemas.microsoft.com/office/drawing/2014/main" id="{A1C6A451-FA58-4099-9C08-9B4BA9BAE9FB}"/>
                </a:ext>
              </a:extLst>
            </p:cNvPr>
            <p:cNvSpPr txBox="1"/>
            <p:nvPr/>
          </p:nvSpPr>
          <p:spPr>
            <a:xfrm>
              <a:off x="-3001232" y="1709161"/>
              <a:ext cx="897356"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bg1"/>
                  </a:solidFill>
                  <a:effectLst/>
                  <a:uFillTx/>
                  <a:latin typeface="Helvetica Light"/>
                  <a:ea typeface="Helvetica Light"/>
                  <a:cs typeface="Helvetica Light"/>
                  <a:sym typeface="Helvetica Light"/>
                </a:rPr>
                <a:t>HSP</a:t>
              </a:r>
              <a:endParaRPr kumimoji="0" lang="en-US" sz="2000" b="1" i="0" u="none" strike="noStrike" cap="none" normalizeH="0" baseline="0" dirty="0">
                <a:ln>
                  <a:noFill/>
                </a:ln>
                <a:solidFill>
                  <a:schemeClr val="bg1"/>
                </a:solidFill>
                <a:effectLst/>
                <a:uFillTx/>
                <a:latin typeface="Helvetica Light"/>
                <a:ea typeface="Helvetica Light"/>
                <a:cs typeface="Helvetica Light"/>
                <a:sym typeface="Helvetica Light"/>
              </a:endParaRPr>
            </a:p>
          </p:txBody>
        </p:sp>
      </p:grpSp>
    </p:spTree>
    <p:extLst>
      <p:ext uri="{BB962C8B-B14F-4D97-AF65-F5344CB8AC3E}">
        <p14:creationId xmlns:p14="http://schemas.microsoft.com/office/powerpoint/2010/main" val="65471171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Bebas Neue"/>
        <a:ea typeface="Bebas Neue"/>
        <a:cs typeface="Bebas Neue"/>
      </a:majorFont>
      <a:minorFont>
        <a:latin typeface="Ropa Sans"/>
        <a:ea typeface="Ropa Sans"/>
        <a:cs typeface="Ropa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Bebas Neue"/>
        <a:ea typeface="Bebas Neue"/>
        <a:cs typeface="Bebas Neue"/>
      </a:majorFont>
      <a:minorFont>
        <a:latin typeface="Ropa Sans"/>
        <a:ea typeface="Ropa Sans"/>
        <a:cs typeface="Ropa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1BF768E5FD444096AACF7DC28DFC2C" ma:contentTypeVersion="2" ma:contentTypeDescription="Create a new document." ma:contentTypeScope="" ma:versionID="93dff6c4ddb133236678a46d6e2405f4">
  <xsd:schema xmlns:xsd="http://www.w3.org/2001/XMLSchema" xmlns:xs="http://www.w3.org/2001/XMLSchema" xmlns:p="http://schemas.microsoft.com/office/2006/metadata/properties" xmlns:ns2="0ede48e2-fc7e-45f8-b875-63b9a31549ba" targetNamespace="http://schemas.microsoft.com/office/2006/metadata/properties" ma:root="true" ma:fieldsID="7f5ac3d27b644c7b5011cae2a1b0c1e4" ns2:_="">
    <xsd:import namespace="0ede48e2-fc7e-45f8-b875-63b9a31549b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e48e2-fc7e-45f8-b875-63b9a31549b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B77293-ED56-4D9D-AD1D-42B6A12410D4}">
  <ds:schemaRefs>
    <ds:schemaRef ds:uri="http://schemas.microsoft.com/sharepoint/v3/contenttype/forms"/>
  </ds:schemaRefs>
</ds:datastoreItem>
</file>

<file path=customXml/itemProps2.xml><?xml version="1.0" encoding="utf-8"?>
<ds:datastoreItem xmlns:ds="http://schemas.openxmlformats.org/officeDocument/2006/customXml" ds:itemID="{216C31E4-8C45-4FAC-BFCB-B09E9CE34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de48e2-fc7e-45f8-b875-63b9a31549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9DC964-632F-412E-BD2F-05DB9C8420A1}">
  <ds:schemaRefs>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metadata/properties"/>
    <ds:schemaRef ds:uri="http://purl.org/dc/terms/"/>
    <ds:schemaRef ds:uri="0ede48e2-fc7e-45f8-b875-63b9a31549ba"/>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1805</TotalTime>
  <Words>2048</Words>
  <Application>Microsoft Office PowerPoint</Application>
  <PresentationFormat>Custom</PresentationFormat>
  <Paragraphs>265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Helvetica Light</vt:lpstr>
      <vt:lpstr>Helvetica Neue</vt:lpstr>
      <vt:lpstr>Ropa Sans</vt:lpstr>
      <vt:lpstr>Bebas Neue</vt:lpstr>
      <vt:lpstr>Helvetica</vt:lpstr>
      <vt:lpstr>Arial</vt:lpstr>
      <vt:lpstr>White</vt:lpstr>
      <vt:lpstr>HEATED TOWEL RACKS Training 101</vt:lpstr>
      <vt:lpstr>Learning Objectives</vt:lpstr>
      <vt:lpstr>FUNCTIONS AND FEATURES</vt:lpstr>
      <vt:lpstr>Purpose of a Heated towel rack: Bathrooms</vt:lpstr>
      <vt:lpstr>Additional APPLICATIONS</vt:lpstr>
      <vt:lpstr>Heating Time &amp; Technology</vt:lpstr>
      <vt:lpstr>How to sell Heated towel racks</vt:lpstr>
      <vt:lpstr>Collections &amp; Accessories</vt:lpstr>
      <vt:lpstr>JEEVES COLLECTION</vt:lpstr>
      <vt:lpstr>HEATED TOWEL RACK / SPACE HEATER: SIRIO COLLECTION</vt:lpstr>
      <vt:lpstr>HEATED TOWEL RACK / SPACE HEATER: QUADRO COLLECTION</vt:lpstr>
      <vt:lpstr>HEATED TOWEL RACK / SPACE HEATER: VEGA COLLECTION</vt:lpstr>
      <vt:lpstr>HEATED TOWEL RACK / SPACE HEATER: ANTUS COLLECTION</vt:lpstr>
      <vt:lpstr>TRADITIONAL COLLECTION</vt:lpstr>
      <vt:lpstr>RADIANT COLLECTION</vt:lpstr>
      <vt:lpstr>SOLO COLLECTION</vt:lpstr>
      <vt:lpstr>SWIVEL COLLECTION</vt:lpstr>
      <vt:lpstr>DIGITAL HEAT CONTROLLER</vt:lpstr>
      <vt:lpstr>TIMERS &amp; SWITCHES</vt:lpstr>
      <vt:lpstr>DOUBLE GANG PLATE</vt:lpstr>
      <vt:lpstr>BATHROBE HOOKS</vt:lpstr>
      <vt:lpstr>PowerPoint Presentation</vt:lpstr>
      <vt:lpstr>CUSTOMER SERVICE</vt:lpstr>
      <vt:lpstr>ONLINE RESOURCES</vt:lpstr>
      <vt:lpstr>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Towel Warmers:</dc:title>
  <dc:creator>Peter Manidis</dc:creator>
  <cp:lastModifiedBy>Harris Wattles</cp:lastModifiedBy>
  <cp:revision>140</cp:revision>
  <dcterms:modified xsi:type="dcterms:W3CDTF">2021-10-28T14:21:15Z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0x010100ED1BF768E5FD444096AACF7DC28DFC2C</vt:lpwstr>
  </property>
</Properties>
</file>